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sldIdLst>
    <p:sldId id="256" r:id="rId3"/>
    <p:sldId id="267" r:id="rId4"/>
    <p:sldId id="257" r:id="rId5"/>
    <p:sldId id="259" r:id="rId6"/>
    <p:sldId id="260" r:id="rId7"/>
    <p:sldId id="261" r:id="rId8"/>
    <p:sldId id="269" r:id="rId9"/>
    <p:sldId id="268" r:id="rId10"/>
    <p:sldId id="272" r:id="rId11"/>
    <p:sldId id="262" r:id="rId12"/>
    <p:sldId id="270" r:id="rId13"/>
    <p:sldId id="266" r:id="rId14"/>
    <p:sldId id="263" r:id="rId15"/>
    <p:sldId id="264" r:id="rId16"/>
    <p:sldId id="274" r:id="rId17"/>
    <p:sldId id="265" r:id="rId18"/>
    <p:sldId id="273"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28" autoAdjust="0"/>
    <p:restoredTop sz="94660"/>
  </p:normalViewPr>
  <p:slideViewPr>
    <p:cSldViewPr>
      <p:cViewPr>
        <p:scale>
          <a:sx n="66" d="100"/>
          <a:sy n="66" d="100"/>
        </p:scale>
        <p:origin x="-1272"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17" name="Footer Placeholder 16"/>
          <p:cNvSpPr>
            <a:spLocks noGrp="1"/>
          </p:cNvSpPr>
          <p:nvPr>
            <p:ph type="ftr" sz="quarter" idx="11"/>
          </p:nvPr>
        </p:nvSpPr>
        <p:spPr/>
        <p:txBody>
          <a:bodyPr/>
          <a:lstStyle/>
          <a:p>
            <a:endParaRPr lang="en-IN"/>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E56D7F3-A2CA-4D79-954D-7F8B9B849F19}" type="slidenum">
              <a:rPr lang="en-IN" smtClean="0"/>
              <a:pPr/>
              <a:t>‹#›</a:t>
            </a:fld>
            <a:endParaRPr lang="en-IN"/>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56D7F3-A2CA-4D79-954D-7F8B9B849F19}"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E56D7F3-A2CA-4D79-954D-7F8B9B849F19}" type="slidenum">
              <a:rPr lang="en-IN" smtClean="0"/>
              <a:pPr/>
              <a:t>‹#›</a:t>
            </a:fld>
            <a:endParaRPr lang="en-IN"/>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5" name="Footer Placeholder 4"/>
          <p:cNvSpPr>
            <a:spLocks noGrp="1"/>
          </p:cNvSpPr>
          <p:nvPr>
            <p:ph type="ftr" sz="quarter" idx="11"/>
          </p:nvPr>
        </p:nvSpPr>
        <p:spPr/>
        <p:txBody>
          <a:bodyPr/>
          <a:lstStyle/>
          <a:p>
            <a:endParaRPr lang="en-IN"/>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56D7F3-A2CA-4D79-954D-7F8B9B849F19}" type="slidenum">
              <a:rPr lang="en-IN" smtClean="0"/>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56D7F3-A2CA-4D79-954D-7F8B9B849F19}"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56D7F3-A2CA-4D79-954D-7F8B9B849F19}" type="slidenum">
              <a:rPr lang="en-IN" smtClean="0"/>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E56D7F3-A2CA-4D79-954D-7F8B9B849F19}" type="slidenum">
              <a:rPr lang="en-IN" smtClean="0"/>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E56D7F3-A2CA-4D79-954D-7F8B9B849F19}" type="slidenum">
              <a:rPr lang="en-IN" smtClean="0"/>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E56D7F3-A2CA-4D79-954D-7F8B9B849F19}"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E56D7F3-A2CA-4D79-954D-7F8B9B849F19}" type="slidenum">
              <a:rPr lang="en-IN" smtClean="0"/>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E56D7F3-A2CA-4D79-954D-7F8B9B849F1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4361688" y="1026372"/>
            <a:ext cx="457200" cy="441325"/>
          </a:xfrm>
        </p:spPr>
        <p:txBody>
          <a:bodyPr/>
          <a:lstStyle/>
          <a:p>
            <a:fld id="{FE56D7F3-A2CA-4D79-954D-7F8B9B849F19}" type="slidenum">
              <a:rPr lang="en-IN" smtClean="0"/>
              <a:pPr/>
              <a:t>‹#›</a:t>
            </a:fld>
            <a:endParaRPr lang="en-IN"/>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E56D7F3-A2CA-4D79-954D-7F8B9B849F19}" type="slidenum">
              <a:rPr lang="en-IN" smtClean="0"/>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56D7F3-A2CA-4D79-954D-7F8B9B849F19}" type="slidenum">
              <a:rPr lang="en-IN" smtClean="0"/>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56D7F3-A2CA-4D79-954D-7F8B9B849F1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IN"/>
          </a:p>
        </p:txBody>
      </p:sp>
      <p:sp>
        <p:nvSpPr>
          <p:cNvPr id="4" name="Date Placeholder 3"/>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E56D7F3-A2CA-4D79-954D-7F8B9B849F19}" type="slidenum">
              <a:rPr lang="en-IN" smtClean="0"/>
              <a:pPr/>
              <a:t>‹#›</a:t>
            </a:fld>
            <a:endParaRPr lang="en-IN"/>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35676CD-A71E-4DC6-B479-C4B682F4388C}" type="datetimeFigureOut">
              <a:rPr lang="en-IN" smtClean="0"/>
              <a:pPr/>
              <a:t>26-07-2013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E56D7F3-A2CA-4D79-954D-7F8B9B849F19}" type="slidenum">
              <a:rPr lang="en-IN" smtClean="0"/>
              <a:pPr/>
              <a:t>‹#›</a:t>
            </a:fld>
            <a:endParaRPr lang="en-IN"/>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8" name="Footer Placeholder 7"/>
          <p:cNvSpPr>
            <a:spLocks noGrp="1"/>
          </p:cNvSpPr>
          <p:nvPr>
            <p:ph type="ftr" sz="quarter" idx="11"/>
          </p:nvPr>
        </p:nvSpPr>
        <p:spPr>
          <a:xfrm>
            <a:off x="304800" y="6409944"/>
            <a:ext cx="3581400" cy="365760"/>
          </a:xfrm>
        </p:spPr>
        <p:txBody>
          <a:bodyPr/>
          <a:lstStyle/>
          <a:p>
            <a:endParaRPr lang="en-IN"/>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E56D7F3-A2CA-4D79-954D-7F8B9B849F19}" type="slidenum">
              <a:rPr lang="en-IN" smtClean="0"/>
              <a:pPr/>
              <a:t>‹#›</a:t>
            </a:fld>
            <a:endParaRPr lang="en-IN"/>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a:xfrm>
            <a:off x="4343400" y="1036020"/>
            <a:ext cx="457200" cy="441325"/>
          </a:xfrm>
        </p:spPr>
        <p:txBody>
          <a:bodyPr/>
          <a:lstStyle/>
          <a:p>
            <a:fld id="{FE56D7F3-A2CA-4D79-954D-7F8B9B849F1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E56D7F3-A2CA-4D79-954D-7F8B9B849F1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E56D7F3-A2CA-4D79-954D-7F8B9B849F19}" type="slidenum">
              <a:rPr lang="en-IN" smtClean="0"/>
              <a:pPr/>
              <a:t>‹#›</a:t>
            </a:fld>
            <a:endParaRPr lang="en-IN"/>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35676CD-A71E-4DC6-B479-C4B682F4388C}" type="datetimeFigureOut">
              <a:rPr lang="en-IN" smtClean="0"/>
              <a:pPr/>
              <a:t>26-07-2013</a:t>
            </a:fld>
            <a:endParaRPr lang="en-IN"/>
          </a:p>
        </p:txBody>
      </p:sp>
      <p:sp>
        <p:nvSpPr>
          <p:cNvPr id="6" name="Footer Placeholder 5"/>
          <p:cNvSpPr>
            <a:spLocks noGrp="1"/>
          </p:cNvSpPr>
          <p:nvPr>
            <p:ph type="ftr" sz="quarter" idx="11"/>
          </p:nvPr>
        </p:nvSpPr>
        <p:spPr>
          <a:xfrm>
            <a:off x="301752" y="6410848"/>
            <a:ext cx="3383280" cy="365760"/>
          </a:xfrm>
        </p:spPr>
        <p:txBody>
          <a:bodyPr/>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E56D7F3-A2CA-4D79-954D-7F8B9B849F19}" type="slidenum">
              <a:rPr lang="en-IN" smtClean="0"/>
              <a:pPr/>
              <a:t>‹#›</a:t>
            </a:fld>
            <a:endParaRPr lang="en-IN"/>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35676CD-A71E-4DC6-B479-C4B682F4388C}" type="datetimeFigureOut">
              <a:rPr lang="en-IN" smtClean="0"/>
              <a:pPr/>
              <a:t>26-07-2013</a:t>
            </a:fld>
            <a:endParaRPr lang="en-IN"/>
          </a:p>
        </p:txBody>
      </p:sp>
      <p:sp>
        <p:nvSpPr>
          <p:cNvPr id="6" name="Footer Placeholder 5"/>
          <p:cNvSpPr>
            <a:spLocks noGrp="1"/>
          </p:cNvSpPr>
          <p:nvPr>
            <p:ph type="ftr" sz="quarter" idx="11"/>
          </p:nvPr>
        </p:nvSpPr>
        <p:spPr>
          <a:xfrm>
            <a:off x="301752" y="6410848"/>
            <a:ext cx="3584448" cy="365760"/>
          </a:xfrm>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35676CD-A71E-4DC6-B479-C4B682F4388C}" type="datetimeFigureOut">
              <a:rPr lang="en-IN" smtClean="0"/>
              <a:pPr/>
              <a:t>26-07-2013</a:t>
            </a:fld>
            <a:endParaRPr lang="en-IN"/>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IN"/>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E56D7F3-A2CA-4D79-954D-7F8B9B849F19}" type="slidenum">
              <a:rPr lang="en-IN" smtClean="0"/>
              <a:pPr/>
              <a:t>‹#›</a:t>
            </a:fld>
            <a:endParaRPr lang="en-IN"/>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676CD-A71E-4DC6-B479-C4B682F4388C}" type="datetimeFigureOut">
              <a:rPr lang="en-IN" smtClean="0"/>
              <a:pPr/>
              <a:t>26-07-2013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6D7F3-A2CA-4D79-954D-7F8B9B849F1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image" Target="../media/image24.jpeg"/><Relationship Id="rId16"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IN" dirty="0"/>
          </a:p>
        </p:txBody>
      </p:sp>
      <p:sp>
        <p:nvSpPr>
          <p:cNvPr id="2" name="Title 1"/>
          <p:cNvSpPr>
            <a:spLocks noGrp="1"/>
          </p:cNvSpPr>
          <p:nvPr>
            <p:ph type="ctrTitle"/>
          </p:nvPr>
        </p:nvSpPr>
        <p:spPr/>
        <p:txBody>
          <a:bodyPr/>
          <a:lstStyle/>
          <a:p>
            <a:endParaRPr lang="en-IN" dirty="0"/>
          </a:p>
        </p:txBody>
      </p:sp>
      <p:pic>
        <p:nvPicPr>
          <p:cNvPr id="6" name="Picture 5" descr="IMG_4951.JPG"/>
          <p:cNvPicPr>
            <a:picLocks noChangeAspect="1"/>
          </p:cNvPicPr>
          <p:nvPr/>
        </p:nvPicPr>
        <p:blipFill>
          <a:blip r:embed="rId2" cstate="print">
            <a:grayscl/>
          </a:blip>
          <a:stretch>
            <a:fillRect/>
          </a:stretch>
        </p:blipFill>
        <p:spPr>
          <a:xfrm>
            <a:off x="-36512" y="0"/>
            <a:ext cx="9144000" cy="68580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806769" y="5445224"/>
            <a:ext cx="5337231"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pperplate Gothic Light" pitchFamily="34" charset="0"/>
              </a:rPr>
              <a:t>DTU SOLARIS</a:t>
            </a:r>
            <a:endParaRPr lang="en-IN"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1" name="Picture 10" descr="554428_467665953247138_132504195_n.jpg"/>
          <p:cNvPicPr>
            <a:picLocks noChangeAspect="1"/>
          </p:cNvPicPr>
          <p:nvPr/>
        </p:nvPicPr>
        <p:blipFill>
          <a:blip r:embed="rId3" cstate="print"/>
          <a:stretch>
            <a:fillRect/>
          </a:stretch>
        </p:blipFill>
        <p:spPr>
          <a:xfrm>
            <a:off x="6948264" y="246956"/>
            <a:ext cx="1584176" cy="1584176"/>
          </a:xfrm>
          <a:prstGeom prst="ellipse">
            <a:avLst/>
          </a:prstGeom>
          <a:ln>
            <a:noFill/>
          </a:ln>
          <a:effectLst>
            <a:softEdge rad="112500"/>
          </a:effectLst>
        </p:spPr>
      </p:pic>
      <p:sp>
        <p:nvSpPr>
          <p:cNvPr id="12" name="TextBox 11"/>
          <p:cNvSpPr txBox="1"/>
          <p:nvPr/>
        </p:nvSpPr>
        <p:spPr>
          <a:xfrm>
            <a:off x="3995936" y="6309320"/>
            <a:ext cx="4896544" cy="369332"/>
          </a:xfrm>
          <a:prstGeom prst="rect">
            <a:avLst/>
          </a:prstGeom>
          <a:noFill/>
        </p:spPr>
        <p:txBody>
          <a:bodyPr wrap="square" rtlCol="0">
            <a:spAutoFit/>
          </a:bodyPr>
          <a:lstStyle/>
          <a:p>
            <a:r>
              <a:rPr lang="en-US" dirty="0" smtClean="0"/>
              <a:t>           </a:t>
            </a:r>
            <a:r>
              <a:rPr lang="en-US" b="1" dirty="0" smtClean="0">
                <a:latin typeface="Copperplate Gothic Light" pitchFamily="34" charset="0"/>
                <a:ea typeface="Dotum" pitchFamily="34" charset="-127"/>
              </a:rPr>
              <a:t>TOWARDS A GREENER FUTURE</a:t>
            </a:r>
            <a:endParaRPr lang="en-IN" b="1" dirty="0">
              <a:latin typeface="Copperplate Gothic Light" pitchFamily="34" charset="0"/>
              <a:ea typeface="Dotum" pitchFamily="34" charset="-127"/>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7" y="152260"/>
            <a:ext cx="1781486" cy="177356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Copperplate Gothic Light" pitchFamily="34" charset="0"/>
              </a:rPr>
              <a:t>Body  Design  Simulations</a:t>
            </a:r>
            <a:endParaRPr lang="en-IN" b="1" dirty="0">
              <a:latin typeface="Copperplate Gothic Light" pitchFamily="34" charset="0"/>
            </a:endParaRPr>
          </a:p>
        </p:txBody>
      </p:sp>
      <p:pic>
        <p:nvPicPr>
          <p:cNvPr id="4" name="Content Placeholder 3" descr="front.jpg"/>
          <p:cNvPicPr>
            <a:picLocks noGrp="1" noChangeAspect="1"/>
          </p:cNvPicPr>
          <p:nvPr>
            <p:ph sz="quarter" idx="1"/>
          </p:nvPr>
        </p:nvPicPr>
        <p:blipFill>
          <a:blip r:embed="rId2" cstate="print"/>
          <a:stretch>
            <a:fillRect/>
          </a:stretch>
        </p:blipFill>
        <p:spPr>
          <a:xfrm>
            <a:off x="6228184" y="4581128"/>
            <a:ext cx="2736380" cy="1584176"/>
          </a:xfrm>
        </p:spPr>
      </p:pic>
      <p:pic>
        <p:nvPicPr>
          <p:cNvPr id="5" name="Picture 4" descr="side.jpg"/>
          <p:cNvPicPr>
            <a:picLocks noChangeAspect="1"/>
          </p:cNvPicPr>
          <p:nvPr/>
        </p:nvPicPr>
        <p:blipFill>
          <a:blip r:embed="rId3" cstate="print"/>
          <a:stretch>
            <a:fillRect/>
          </a:stretch>
        </p:blipFill>
        <p:spPr>
          <a:xfrm>
            <a:off x="2627784" y="4581128"/>
            <a:ext cx="3529400" cy="1584176"/>
          </a:xfrm>
          <a:prstGeom prst="rect">
            <a:avLst/>
          </a:prstGeom>
        </p:spPr>
      </p:pic>
      <p:pic>
        <p:nvPicPr>
          <p:cNvPr id="6" name="Picture 5" descr="top.jpg"/>
          <p:cNvPicPr>
            <a:picLocks noChangeAspect="1"/>
          </p:cNvPicPr>
          <p:nvPr/>
        </p:nvPicPr>
        <p:blipFill>
          <a:blip r:embed="rId4" cstate="print"/>
          <a:stretch>
            <a:fillRect/>
          </a:stretch>
        </p:blipFill>
        <p:spPr>
          <a:xfrm>
            <a:off x="251520" y="4581128"/>
            <a:ext cx="2304256" cy="1584176"/>
          </a:xfrm>
          <a:prstGeom prst="rect">
            <a:avLst/>
          </a:prstGeom>
        </p:spPr>
      </p:pic>
      <p:pic>
        <p:nvPicPr>
          <p:cNvPr id="7" name="Picture 6" descr="trimetric.jpg"/>
          <p:cNvPicPr>
            <a:picLocks noChangeAspect="1"/>
          </p:cNvPicPr>
          <p:nvPr/>
        </p:nvPicPr>
        <p:blipFill>
          <a:blip r:embed="rId5" cstate="print"/>
          <a:stretch>
            <a:fillRect/>
          </a:stretch>
        </p:blipFill>
        <p:spPr>
          <a:xfrm>
            <a:off x="251520" y="1700808"/>
            <a:ext cx="4320480" cy="2460467"/>
          </a:xfrm>
          <a:prstGeom prst="rect">
            <a:avLst/>
          </a:prstGeom>
        </p:spPr>
      </p:pic>
      <p:sp>
        <p:nvSpPr>
          <p:cNvPr id="8" name="TextBox 7"/>
          <p:cNvSpPr txBox="1"/>
          <p:nvPr/>
        </p:nvSpPr>
        <p:spPr>
          <a:xfrm>
            <a:off x="5004048" y="1916832"/>
            <a:ext cx="3975768" cy="3416320"/>
          </a:xfrm>
          <a:prstGeom prst="rect">
            <a:avLst/>
          </a:prstGeom>
          <a:noFill/>
        </p:spPr>
        <p:txBody>
          <a:bodyPr wrap="none" rtlCol="0">
            <a:spAutoFit/>
          </a:bodyPr>
          <a:lstStyle/>
          <a:p>
            <a:r>
              <a:rPr lang="en-US" dirty="0" smtClean="0">
                <a:latin typeface="Dotum" pitchFamily="34" charset="-127"/>
                <a:ea typeface="Dotum" pitchFamily="34" charset="-127"/>
              </a:rPr>
              <a:t>The following is a depiction of the </a:t>
            </a:r>
          </a:p>
          <a:p>
            <a:r>
              <a:rPr lang="en-US" dirty="0" smtClean="0">
                <a:latin typeface="Dotum" pitchFamily="34" charset="-127"/>
                <a:ea typeface="Dotum" pitchFamily="34" charset="-127"/>
              </a:rPr>
              <a:t>Computer simulations done on the </a:t>
            </a:r>
          </a:p>
          <a:p>
            <a:r>
              <a:rPr lang="en-US" dirty="0" smtClean="0">
                <a:latin typeface="Dotum" pitchFamily="34" charset="-127"/>
                <a:ea typeface="Dotum" pitchFamily="34" charset="-127"/>
              </a:rPr>
              <a:t>Design using </a:t>
            </a:r>
            <a:r>
              <a:rPr lang="en-US" dirty="0" err="1" smtClean="0">
                <a:latin typeface="Dotum" pitchFamily="34" charset="-127"/>
                <a:ea typeface="Dotum" pitchFamily="34" charset="-127"/>
              </a:rPr>
              <a:t>Solidworks</a:t>
            </a:r>
            <a:r>
              <a:rPr lang="en-US" dirty="0" smtClean="0">
                <a:latin typeface="Dotum" pitchFamily="34" charset="-127"/>
                <a:ea typeface="Dotum" pitchFamily="34" charset="-127"/>
              </a:rPr>
              <a:t>.</a:t>
            </a:r>
          </a:p>
          <a:p>
            <a:endParaRPr lang="en-US" dirty="0"/>
          </a:p>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IN" dirty="0"/>
          </a:p>
        </p:txBody>
      </p:sp>
      <p:sp>
        <p:nvSpPr>
          <p:cNvPr id="10" name="TextBox 9"/>
          <p:cNvSpPr txBox="1"/>
          <p:nvPr/>
        </p:nvSpPr>
        <p:spPr>
          <a:xfrm>
            <a:off x="1619672" y="1484784"/>
            <a:ext cx="1199367" cy="276999"/>
          </a:xfrm>
          <a:prstGeom prst="rect">
            <a:avLst/>
          </a:prstGeom>
          <a:noFill/>
        </p:spPr>
        <p:txBody>
          <a:bodyPr wrap="none" rtlCol="0">
            <a:spAutoFit/>
          </a:bodyPr>
          <a:lstStyle/>
          <a:p>
            <a:r>
              <a:rPr lang="en-US" sz="1200" u="sng" dirty="0" smtClean="0">
                <a:latin typeface="Dotum" pitchFamily="34" charset="-127"/>
                <a:ea typeface="Dotum" pitchFamily="34" charset="-127"/>
              </a:rPr>
              <a:t>Trimetric View</a:t>
            </a:r>
            <a:endParaRPr lang="en-IN" sz="1200" u="sng" dirty="0">
              <a:latin typeface="Dotum" pitchFamily="34" charset="-127"/>
              <a:ea typeface="Dotum" pitchFamily="34" charset="-127"/>
            </a:endParaRPr>
          </a:p>
        </p:txBody>
      </p:sp>
      <p:sp>
        <p:nvSpPr>
          <p:cNvPr id="11" name="TextBox 10"/>
          <p:cNvSpPr txBox="1"/>
          <p:nvPr/>
        </p:nvSpPr>
        <p:spPr>
          <a:xfrm>
            <a:off x="1043608" y="4365104"/>
            <a:ext cx="838691" cy="276999"/>
          </a:xfrm>
          <a:prstGeom prst="rect">
            <a:avLst/>
          </a:prstGeom>
          <a:noFill/>
        </p:spPr>
        <p:txBody>
          <a:bodyPr wrap="none" rtlCol="0">
            <a:spAutoFit/>
          </a:bodyPr>
          <a:lstStyle/>
          <a:p>
            <a:r>
              <a:rPr lang="en-US" sz="1200" u="sng" dirty="0" smtClean="0">
                <a:latin typeface="Dotum" pitchFamily="34" charset="-127"/>
                <a:ea typeface="Dotum" pitchFamily="34" charset="-127"/>
              </a:rPr>
              <a:t>Top View</a:t>
            </a:r>
            <a:endParaRPr lang="en-IN" sz="1200" u="sng" dirty="0">
              <a:latin typeface="Dotum" pitchFamily="34" charset="-127"/>
              <a:ea typeface="Dotum" pitchFamily="34" charset="-127"/>
            </a:endParaRPr>
          </a:p>
        </p:txBody>
      </p:sp>
      <p:sp>
        <p:nvSpPr>
          <p:cNvPr id="12" name="TextBox 11"/>
          <p:cNvSpPr txBox="1"/>
          <p:nvPr/>
        </p:nvSpPr>
        <p:spPr>
          <a:xfrm>
            <a:off x="3995936" y="4365104"/>
            <a:ext cx="875561" cy="276999"/>
          </a:xfrm>
          <a:prstGeom prst="rect">
            <a:avLst/>
          </a:prstGeom>
          <a:noFill/>
        </p:spPr>
        <p:txBody>
          <a:bodyPr wrap="none" rtlCol="0">
            <a:spAutoFit/>
          </a:bodyPr>
          <a:lstStyle/>
          <a:p>
            <a:r>
              <a:rPr lang="en-US" sz="1200" u="sng" dirty="0" smtClean="0">
                <a:latin typeface="Dotum" pitchFamily="34" charset="-127"/>
                <a:ea typeface="Dotum" pitchFamily="34" charset="-127"/>
              </a:rPr>
              <a:t>Side View</a:t>
            </a:r>
            <a:endParaRPr lang="en-IN" sz="1200" u="sng" dirty="0">
              <a:latin typeface="Dotum" pitchFamily="34" charset="-127"/>
              <a:ea typeface="Dotum" pitchFamily="34" charset="-127"/>
            </a:endParaRPr>
          </a:p>
        </p:txBody>
      </p:sp>
      <p:sp>
        <p:nvSpPr>
          <p:cNvPr id="13" name="TextBox 12"/>
          <p:cNvSpPr txBox="1"/>
          <p:nvPr/>
        </p:nvSpPr>
        <p:spPr>
          <a:xfrm>
            <a:off x="7236296" y="4365104"/>
            <a:ext cx="891591" cy="276999"/>
          </a:xfrm>
          <a:prstGeom prst="rect">
            <a:avLst/>
          </a:prstGeom>
          <a:noFill/>
        </p:spPr>
        <p:txBody>
          <a:bodyPr wrap="none" rtlCol="0">
            <a:spAutoFit/>
          </a:bodyPr>
          <a:lstStyle/>
          <a:p>
            <a:r>
              <a:rPr lang="en-US" sz="1200" u="sng" dirty="0" smtClean="0">
                <a:latin typeface="Dotum" pitchFamily="34" charset="-127"/>
                <a:ea typeface="Dotum" pitchFamily="34" charset="-127"/>
              </a:rPr>
              <a:t>Rear View</a:t>
            </a:r>
            <a:endParaRPr lang="en-IN" sz="1200" u="sng" dirty="0">
              <a:latin typeface="Dotum" pitchFamily="34" charset="-127"/>
              <a:ea typeface="Dotum" pitchFamily="34" charset="-127"/>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tx2">
                    <a:lumMod val="40000"/>
                    <a:lumOff val="60000"/>
                  </a:schemeClr>
                </a:solidFill>
                <a:latin typeface="Copperplate Gothic Light" pitchFamily="34" charset="0"/>
              </a:rPr>
              <a:t>CHASSIS  DESIGN  OVERVIEW</a:t>
            </a:r>
            <a:endParaRPr lang="en-IN" sz="2800" b="1" dirty="0">
              <a:solidFill>
                <a:schemeClr val="tx2">
                  <a:lumMod val="40000"/>
                  <a:lumOff val="60000"/>
                </a:schemeClr>
              </a:solidFill>
              <a:latin typeface="Copperplate Gothic Light" pitchFamily="34" charset="0"/>
            </a:endParaRPr>
          </a:p>
        </p:txBody>
      </p:sp>
      <p:pic>
        <p:nvPicPr>
          <p:cNvPr id="4" name="Content Placeholder 3" descr="chassis.jpg"/>
          <p:cNvPicPr>
            <a:picLocks noGrp="1" noChangeAspect="1"/>
          </p:cNvPicPr>
          <p:nvPr>
            <p:ph idx="1"/>
          </p:nvPr>
        </p:nvPicPr>
        <p:blipFill>
          <a:blip r:embed="rId2" cstate="print"/>
          <a:stretch>
            <a:fillRect/>
          </a:stretch>
        </p:blipFill>
        <p:spPr>
          <a:xfrm>
            <a:off x="-1" y="1600200"/>
            <a:ext cx="9144001" cy="461659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Collaborate with us?</a:t>
            </a:r>
            <a:endParaRPr lang="en-IN" dirty="0"/>
          </a:p>
        </p:txBody>
      </p:sp>
      <p:sp>
        <p:nvSpPr>
          <p:cNvPr id="3" name="Content Placeholder 2"/>
          <p:cNvSpPr>
            <a:spLocks noGrp="1"/>
          </p:cNvSpPr>
          <p:nvPr>
            <p:ph sz="quarter" idx="1"/>
          </p:nvPr>
        </p:nvSpPr>
        <p:spPr>
          <a:xfrm>
            <a:off x="301752" y="1527048"/>
            <a:ext cx="3406152" cy="4566248"/>
          </a:xfrm>
        </p:spPr>
        <p:txBody>
          <a:bodyPr>
            <a:normAutofit/>
          </a:bodyPr>
          <a:lstStyle/>
          <a:p>
            <a:pPr marL="0" indent="0" algn="just">
              <a:buNone/>
            </a:pPr>
            <a:r>
              <a:rPr lang="en-US" sz="1600" dirty="0" smtClean="0">
                <a:latin typeface="Dotum" pitchFamily="34" charset="-127"/>
                <a:ea typeface="Dotum" pitchFamily="34" charset="-127"/>
              </a:rPr>
              <a:t>International and National recognition as sponsors of green technology</a:t>
            </a:r>
          </a:p>
          <a:p>
            <a:pPr marL="0" indent="0" algn="just">
              <a:buNone/>
            </a:pPr>
            <a:endParaRPr lang="en-US" sz="1600" dirty="0" smtClean="0">
              <a:latin typeface="Dotum" pitchFamily="34" charset="-127"/>
              <a:ea typeface="Dotum" pitchFamily="34" charset="-127"/>
            </a:endParaRPr>
          </a:p>
          <a:p>
            <a:pPr marL="0" indent="0" algn="just">
              <a:buNone/>
            </a:pPr>
            <a:r>
              <a:rPr lang="en-US" sz="1600" dirty="0" smtClean="0">
                <a:latin typeface="Dotum" pitchFamily="34" charset="-127"/>
                <a:ea typeface="Dotum" pitchFamily="34" charset="-127"/>
              </a:rPr>
              <a:t>Media attention.</a:t>
            </a:r>
          </a:p>
          <a:p>
            <a:pPr marL="0" indent="0" algn="just">
              <a:buNone/>
            </a:pPr>
            <a:endParaRPr lang="en-US" sz="1600" dirty="0" smtClean="0">
              <a:latin typeface="Dotum" pitchFamily="34" charset="-127"/>
              <a:ea typeface="Dotum" pitchFamily="34" charset="-127"/>
            </a:endParaRPr>
          </a:p>
          <a:p>
            <a:pPr marL="0" indent="0" algn="just">
              <a:buNone/>
            </a:pPr>
            <a:r>
              <a:rPr lang="en-US" sz="1600" dirty="0" smtClean="0">
                <a:latin typeface="Dotum" pitchFamily="34" charset="-127"/>
                <a:ea typeface="Dotum" pitchFamily="34" charset="-127"/>
              </a:rPr>
              <a:t>Logo On</a:t>
            </a:r>
          </a:p>
          <a:p>
            <a:pPr marL="1296988" lvl="2" indent="-457200" algn="just">
              <a:buSzPct val="139000"/>
            </a:pPr>
            <a:r>
              <a:rPr lang="en-US" sz="1600" dirty="0" smtClean="0">
                <a:latin typeface="Dotum" pitchFamily="34" charset="-127"/>
                <a:ea typeface="Dotum" pitchFamily="34" charset="-127"/>
              </a:rPr>
              <a:t>Car</a:t>
            </a:r>
          </a:p>
          <a:p>
            <a:pPr marL="1296988" lvl="2" indent="-457200" algn="just">
              <a:buSzPct val="139000"/>
            </a:pPr>
            <a:r>
              <a:rPr lang="en-US" sz="1600" dirty="0" smtClean="0">
                <a:latin typeface="Dotum" pitchFamily="34" charset="-127"/>
                <a:ea typeface="Dotum" pitchFamily="34" charset="-127"/>
              </a:rPr>
              <a:t>Website</a:t>
            </a:r>
          </a:p>
          <a:p>
            <a:pPr marL="1296988" lvl="2" indent="-457200" algn="just">
              <a:buSzPct val="139000"/>
            </a:pPr>
            <a:r>
              <a:rPr lang="en-US" sz="1600" dirty="0" smtClean="0">
                <a:latin typeface="Dotum" pitchFamily="34" charset="-127"/>
                <a:ea typeface="Dotum" pitchFamily="34" charset="-127"/>
              </a:rPr>
              <a:t>Team Merchandise</a:t>
            </a:r>
          </a:p>
          <a:p>
            <a:pPr marL="1296988" lvl="2" indent="-457200" algn="just">
              <a:buSzPct val="139000"/>
            </a:pPr>
            <a:r>
              <a:rPr lang="en-US" sz="1600" dirty="0" smtClean="0">
                <a:latin typeface="Dotum" pitchFamily="34" charset="-127"/>
                <a:ea typeface="Dotum" pitchFamily="34" charset="-127"/>
              </a:rPr>
              <a:t>Official Team Documents and Brochures</a:t>
            </a:r>
          </a:p>
          <a:p>
            <a:pPr marL="0" indent="0" algn="just">
              <a:buNone/>
            </a:pPr>
            <a:endParaRPr lang="en-IN" sz="1600" dirty="0">
              <a:latin typeface="Dotum" pitchFamily="34" charset="-127"/>
              <a:ea typeface="Dotum" pitchFamily="34" charset="-127"/>
            </a:endParaRPr>
          </a:p>
        </p:txBody>
      </p:sp>
      <p:sp>
        <p:nvSpPr>
          <p:cNvPr id="5" name="TextBox 4"/>
          <p:cNvSpPr txBox="1"/>
          <p:nvPr/>
        </p:nvSpPr>
        <p:spPr>
          <a:xfrm>
            <a:off x="179512" y="5445224"/>
            <a:ext cx="8784976" cy="861774"/>
          </a:xfrm>
          <a:prstGeom prst="rect">
            <a:avLst/>
          </a:prstGeom>
          <a:noFill/>
        </p:spPr>
        <p:txBody>
          <a:bodyPr wrap="square" rtlCol="0">
            <a:spAutoFit/>
          </a:bodyPr>
          <a:lstStyle/>
          <a:p>
            <a:pPr algn="ctr"/>
            <a:r>
              <a:rPr lang="en-US" sz="1600" dirty="0" smtClean="0">
                <a:latin typeface="Dotum" pitchFamily="34" charset="-127"/>
                <a:ea typeface="Dotum" pitchFamily="34" charset="-127"/>
              </a:rPr>
              <a:t>You invest thousands and lakhs of rupees in advertisements to promote your company. Why not support us? We offer you </a:t>
            </a:r>
            <a:r>
              <a:rPr lang="en-US" sz="1600" b="1" dirty="0" smtClean="0">
                <a:latin typeface="Dotum" pitchFamily="34" charset="-127"/>
                <a:ea typeface="Dotum" pitchFamily="34" charset="-127"/>
              </a:rPr>
              <a:t>advertisement and that too in a productive way.</a:t>
            </a:r>
          </a:p>
          <a:p>
            <a:endParaRPr lang="en-IN" dirty="0"/>
          </a:p>
        </p:txBody>
      </p:sp>
      <p:pic>
        <p:nvPicPr>
          <p:cNvPr id="6" name="Picture 5" descr="523811_3734768003997_321389390_n.jpg"/>
          <p:cNvPicPr>
            <a:picLocks noChangeAspect="1"/>
          </p:cNvPicPr>
          <p:nvPr/>
        </p:nvPicPr>
        <p:blipFill>
          <a:blip r:embed="rId2" cstate="print"/>
          <a:stretch>
            <a:fillRect/>
          </a:stretch>
        </p:blipFill>
        <p:spPr>
          <a:xfrm>
            <a:off x="5076056" y="1628800"/>
            <a:ext cx="2508034" cy="1152128"/>
          </a:xfrm>
          <a:prstGeom prst="rect">
            <a:avLst/>
          </a:prstGeom>
          <a:ln>
            <a:noFill/>
          </a:ln>
          <a:effectLst>
            <a:softEdge rad="112500"/>
          </a:effectLst>
        </p:spPr>
      </p:pic>
      <p:pic>
        <p:nvPicPr>
          <p:cNvPr id="7" name="Picture 6" descr="538758_3200493927479_703691419_n.jpg"/>
          <p:cNvPicPr>
            <a:picLocks noChangeAspect="1"/>
          </p:cNvPicPr>
          <p:nvPr/>
        </p:nvPicPr>
        <p:blipFill>
          <a:blip r:embed="rId3" cstate="print"/>
          <a:stretch>
            <a:fillRect/>
          </a:stretch>
        </p:blipFill>
        <p:spPr>
          <a:xfrm>
            <a:off x="6516216" y="2492896"/>
            <a:ext cx="2149913" cy="1478065"/>
          </a:xfrm>
          <a:prstGeom prst="rect">
            <a:avLst/>
          </a:prstGeom>
          <a:ln>
            <a:noFill/>
          </a:ln>
          <a:effectLst>
            <a:softEdge rad="112500"/>
          </a:effectLst>
        </p:spPr>
      </p:pic>
      <p:pic>
        <p:nvPicPr>
          <p:cNvPr id="9" name="Picture 8" descr="539523_3349618135491_1734204031_n.jpg"/>
          <p:cNvPicPr>
            <a:picLocks noChangeAspect="1"/>
          </p:cNvPicPr>
          <p:nvPr/>
        </p:nvPicPr>
        <p:blipFill>
          <a:blip r:embed="rId4" cstate="print"/>
          <a:stretch>
            <a:fillRect/>
          </a:stretch>
        </p:blipFill>
        <p:spPr>
          <a:xfrm>
            <a:off x="5580112" y="3717032"/>
            <a:ext cx="2771800" cy="1842092"/>
          </a:xfrm>
          <a:prstGeom prst="rect">
            <a:avLst/>
          </a:prstGeom>
          <a:ln>
            <a:noFill/>
          </a:ln>
          <a:effectLst>
            <a:softEdge rad="112500"/>
          </a:effectLst>
        </p:spPr>
      </p:pic>
      <p:pic>
        <p:nvPicPr>
          <p:cNvPr id="10" name="Picture 9" descr="DSC_0085.JPG"/>
          <p:cNvPicPr>
            <a:picLocks noChangeAspect="1"/>
          </p:cNvPicPr>
          <p:nvPr/>
        </p:nvPicPr>
        <p:blipFill>
          <a:blip r:embed="rId5" cstate="print"/>
          <a:stretch>
            <a:fillRect/>
          </a:stretch>
        </p:blipFill>
        <p:spPr>
          <a:xfrm>
            <a:off x="4139952" y="2636912"/>
            <a:ext cx="2564887" cy="15739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31840" y="1556792"/>
            <a:ext cx="5673832" cy="2232248"/>
          </a:xfrm>
        </p:spPr>
        <p:txBody>
          <a:bodyPr>
            <a:normAutofit/>
          </a:bodyPr>
          <a:lstStyle/>
          <a:p>
            <a:pPr marL="0" indent="0">
              <a:buFont typeface="Wingdings" pitchFamily="2" charset="2"/>
              <a:buChar char="Ø"/>
            </a:pPr>
            <a:r>
              <a:rPr lang="en-IN" sz="1200" dirty="0" smtClean="0"/>
              <a:t>The name of the title sponsor will occur in conjugation with the car name and will be referred as  “Company Name-Car Name”.</a:t>
            </a:r>
          </a:p>
          <a:p>
            <a:pPr marL="0" indent="0">
              <a:buNone/>
            </a:pPr>
            <a:r>
              <a:rPr lang="en-US" sz="1200" dirty="0" smtClean="0"/>
              <a:t>Name and logo on :</a:t>
            </a:r>
          </a:p>
          <a:p>
            <a:pPr marL="0" indent="0"/>
            <a:r>
              <a:rPr lang="en-US" sz="1200" dirty="0" smtClean="0"/>
              <a:t> all merchandise and identity cards worn by the team.</a:t>
            </a:r>
          </a:p>
          <a:p>
            <a:pPr marL="0" indent="0"/>
            <a:r>
              <a:rPr lang="en-US" sz="1200" dirty="0" smtClean="0"/>
              <a:t>A 12” x 12” logo on the solar vehicle.</a:t>
            </a:r>
          </a:p>
          <a:p>
            <a:pPr marL="0" indent="0"/>
            <a:r>
              <a:rPr lang="en-US" sz="1200" dirty="0" smtClean="0"/>
              <a:t>On the  official website .</a:t>
            </a:r>
          </a:p>
          <a:p>
            <a:pPr marL="0" indent="0">
              <a:buFont typeface="Wingdings" pitchFamily="2" charset="2"/>
              <a:buChar char="Ø"/>
            </a:pPr>
            <a:r>
              <a:rPr lang="en-US" sz="1200" dirty="0" smtClean="0"/>
              <a:t>Banners, flags, hoardings etc. will be displayed wherever the car is showcased.</a:t>
            </a:r>
          </a:p>
          <a:p>
            <a:pPr marL="0" indent="0">
              <a:buFont typeface="Wingdings" pitchFamily="2" charset="2"/>
              <a:buChar char="Ø"/>
            </a:pPr>
            <a:r>
              <a:rPr lang="en-US" sz="1200" dirty="0" smtClean="0"/>
              <a:t>The company can organize  an exhibition of the car with the team at an event.</a:t>
            </a:r>
          </a:p>
          <a:p>
            <a:pPr marL="0" indent="0">
              <a:buFont typeface="Wingdings" pitchFamily="2" charset="2"/>
              <a:buChar char="Ø"/>
            </a:pPr>
            <a:r>
              <a:rPr lang="en-US" sz="1200" dirty="0" smtClean="0"/>
              <a:t>Special Mention of the sponsor will be made during all important exchange talks at various places wherever the car is showcased.</a:t>
            </a:r>
          </a:p>
          <a:p>
            <a:pPr marL="0" indent="0">
              <a:buNone/>
            </a:pPr>
            <a:endParaRPr lang="en-US" sz="1200" dirty="0" smtClean="0"/>
          </a:p>
          <a:p>
            <a:pPr marL="0" indent="0">
              <a:buNone/>
            </a:pPr>
            <a:endParaRPr lang="en-US" sz="1200" dirty="0" smtClean="0"/>
          </a:p>
          <a:p>
            <a:pPr marL="0" indent="0">
              <a:buNone/>
            </a:pPr>
            <a:endParaRPr lang="en-IN" sz="1300" dirty="0" smtClean="0"/>
          </a:p>
          <a:p>
            <a:pPr>
              <a:buNone/>
            </a:pPr>
            <a:endParaRPr lang="en-IN" dirty="0"/>
          </a:p>
        </p:txBody>
      </p:sp>
      <p:sp>
        <p:nvSpPr>
          <p:cNvPr id="4" name="Oval 3"/>
          <p:cNvSpPr/>
          <p:nvPr/>
        </p:nvSpPr>
        <p:spPr>
          <a:xfrm>
            <a:off x="467544" y="1484784"/>
            <a:ext cx="2592288"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Platinum</a:t>
            </a:r>
          </a:p>
          <a:p>
            <a:pPr algn="ctr"/>
            <a:r>
              <a:rPr lang="en-US" dirty="0" smtClean="0"/>
              <a:t>Sponsorship</a:t>
            </a:r>
          </a:p>
          <a:p>
            <a:pPr algn="ctr"/>
            <a:r>
              <a:rPr lang="en-US" sz="1100" dirty="0" smtClean="0"/>
              <a:t>(Rs.10,00,000 and above)</a:t>
            </a:r>
            <a:endParaRPr lang="en-IN" sz="1100" dirty="0"/>
          </a:p>
        </p:txBody>
      </p:sp>
      <p:sp>
        <p:nvSpPr>
          <p:cNvPr id="5" name="Oval 4"/>
          <p:cNvSpPr/>
          <p:nvPr/>
        </p:nvSpPr>
        <p:spPr>
          <a:xfrm>
            <a:off x="6300192" y="3789040"/>
            <a:ext cx="2520280" cy="2448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Gold</a:t>
            </a:r>
          </a:p>
          <a:p>
            <a:pPr algn="ctr"/>
            <a:r>
              <a:rPr lang="en-US" dirty="0" smtClean="0"/>
              <a:t>Sponsorship</a:t>
            </a:r>
          </a:p>
          <a:p>
            <a:pPr algn="ctr"/>
            <a:r>
              <a:rPr lang="en-US" sz="1050" dirty="0" smtClean="0"/>
              <a:t>(Rs.5,00,00 to 10,00,000)</a:t>
            </a:r>
            <a:endParaRPr lang="en-IN" sz="1050" dirty="0"/>
          </a:p>
        </p:txBody>
      </p:sp>
      <p:sp>
        <p:nvSpPr>
          <p:cNvPr id="8" name="Content Placeholder 2"/>
          <p:cNvSpPr txBox="1">
            <a:spLocks/>
          </p:cNvSpPr>
          <p:nvPr/>
        </p:nvSpPr>
        <p:spPr>
          <a:xfrm>
            <a:off x="323528" y="4077072"/>
            <a:ext cx="5673832" cy="2232248"/>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Ø"/>
              <a:tabLst/>
              <a:defRPr/>
            </a:pPr>
            <a:r>
              <a:rPr kumimoji="0" lang="en-IN" sz="1200" b="0" i="0" u="none" strike="noStrike" kern="1200" cap="none" spc="0" normalizeH="0" baseline="0" noProof="0" dirty="0" smtClean="0">
                <a:ln>
                  <a:noFill/>
                </a:ln>
                <a:solidFill>
                  <a:schemeClr val="tx1"/>
                </a:solidFill>
                <a:effectLst/>
                <a:uLnTx/>
                <a:uFillTx/>
                <a:latin typeface="+mn-lt"/>
                <a:ea typeface="+mn-ea"/>
                <a:cs typeface="+mn-cs"/>
              </a:rPr>
              <a:t>The name of the title sponsor will occur in conjugation with the car name and will be referred as  “Company Name-Car Name”.</a:t>
            </a:r>
          </a:p>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Name and logo on :</a:t>
            </a:r>
          </a:p>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all merchandise and identity cards worn by the team.</a:t>
            </a:r>
          </a:p>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 10” x 10” logo on the solar vehicle.</a:t>
            </a:r>
          </a:p>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On the  official website .</a:t>
            </a:r>
          </a:p>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Ø"/>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Banners, flags, hoardings etc. will be displayed wherever the car is showcased.</a:t>
            </a:r>
          </a:p>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Ø"/>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 company can organize  an exhibition of the car with the team at an event.</a:t>
            </a:r>
          </a:p>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Ø"/>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Special Mention of the sponsor will be made during all important exchange talks at various places wherever the car is showcased.</a:t>
            </a:r>
          </a:p>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IN" sz="13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IN" sz="27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0" name="Straight Connector 9"/>
          <p:cNvCxnSpPr/>
          <p:nvPr/>
        </p:nvCxnSpPr>
        <p:spPr>
          <a:xfrm>
            <a:off x="2987824" y="3861048"/>
            <a:ext cx="3672408"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395536" y="332656"/>
            <a:ext cx="3816424" cy="584775"/>
          </a:xfrm>
          <a:prstGeom prst="rect">
            <a:avLst/>
          </a:prstGeom>
          <a:noFill/>
        </p:spPr>
        <p:txBody>
          <a:bodyPr wrap="square" rtlCol="0">
            <a:spAutoFit/>
          </a:bodyPr>
          <a:lstStyle/>
          <a:p>
            <a:r>
              <a:rPr lang="en-US" sz="3200" b="1" dirty="0" smtClean="0">
                <a:solidFill>
                  <a:schemeClr val="bg2">
                    <a:lumMod val="75000"/>
                  </a:schemeClr>
                </a:solidFill>
                <a:latin typeface="Copperplate Gothic Light" pitchFamily="34" charset="0"/>
              </a:rPr>
              <a:t>Be Our Partner </a:t>
            </a:r>
            <a:endParaRPr lang="en-IN" sz="3200" b="1" dirty="0">
              <a:solidFill>
                <a:schemeClr val="bg2">
                  <a:lumMod val="75000"/>
                </a:schemeClr>
              </a:solidFill>
              <a:latin typeface="Copperplate Gothic Light"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IN" dirty="0"/>
          </a:p>
        </p:txBody>
      </p:sp>
      <p:sp>
        <p:nvSpPr>
          <p:cNvPr id="3" name="Content Placeholder 2"/>
          <p:cNvSpPr>
            <a:spLocks noGrp="1"/>
          </p:cNvSpPr>
          <p:nvPr>
            <p:ph sz="quarter" idx="1"/>
          </p:nvPr>
        </p:nvSpPr>
        <p:spPr>
          <a:xfrm>
            <a:off x="3419872" y="1527048"/>
            <a:ext cx="5385800" cy="2189984"/>
          </a:xfrm>
        </p:spPr>
        <p:txBody>
          <a:bodyPr>
            <a:normAutofit/>
          </a:bodyPr>
          <a:lstStyle/>
          <a:p>
            <a:pPr>
              <a:buFont typeface="Wingdings" pitchFamily="2" charset="2"/>
              <a:buChar char="Ø"/>
            </a:pPr>
            <a:r>
              <a:rPr lang="en-US" sz="1400" dirty="0" smtClean="0"/>
              <a:t>Name and logo on:</a:t>
            </a:r>
          </a:p>
          <a:p>
            <a:r>
              <a:rPr lang="en-US" sz="1400" dirty="0" smtClean="0"/>
              <a:t>All merchandise worn by the team.</a:t>
            </a:r>
          </a:p>
          <a:p>
            <a:r>
              <a:rPr lang="en-US" sz="1400" dirty="0" smtClean="0"/>
              <a:t>7” x 7” on the Solar Vehicle </a:t>
            </a:r>
          </a:p>
          <a:p>
            <a:r>
              <a:rPr lang="en-US" sz="1400" dirty="0" smtClean="0"/>
              <a:t>The official website of the team.</a:t>
            </a:r>
          </a:p>
          <a:p>
            <a:pPr marL="0" indent="0">
              <a:buFont typeface="Wingdings" pitchFamily="2" charset="2"/>
              <a:buChar char="Ø"/>
            </a:pPr>
            <a:r>
              <a:rPr lang="en-US" sz="1400" dirty="0" smtClean="0"/>
              <a:t>    Logo of the company will be put up on the banners wherever the  car is showcased.</a:t>
            </a:r>
          </a:p>
          <a:p>
            <a:pPr marL="0" indent="0">
              <a:buFont typeface="Wingdings" pitchFamily="2" charset="2"/>
              <a:buChar char="Ø"/>
            </a:pPr>
            <a:r>
              <a:rPr lang="en-US" sz="1400" dirty="0" smtClean="0"/>
              <a:t>    Mention of the sponsor will be made during all important exchange talks at various places wherever the car is showcased.</a:t>
            </a:r>
          </a:p>
          <a:p>
            <a:pPr marL="0" indent="0">
              <a:buNone/>
            </a:pPr>
            <a:endParaRPr lang="en-US" sz="1400" dirty="0" smtClean="0"/>
          </a:p>
          <a:p>
            <a:pPr marL="0" indent="0">
              <a:buNone/>
            </a:pPr>
            <a:endParaRPr lang="en-US" sz="1400" dirty="0" smtClean="0"/>
          </a:p>
          <a:p>
            <a:pPr>
              <a:buNone/>
            </a:pPr>
            <a:endParaRPr lang="en-IN" sz="1400" dirty="0"/>
          </a:p>
        </p:txBody>
      </p:sp>
      <p:sp>
        <p:nvSpPr>
          <p:cNvPr id="5" name="Oval 4"/>
          <p:cNvSpPr/>
          <p:nvPr/>
        </p:nvSpPr>
        <p:spPr>
          <a:xfrm>
            <a:off x="539552" y="1484784"/>
            <a:ext cx="2592288" cy="2376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Associate </a:t>
            </a:r>
          </a:p>
          <a:p>
            <a:pPr algn="ctr"/>
            <a:r>
              <a:rPr lang="en-US" dirty="0" smtClean="0"/>
              <a:t>Sponsorship</a:t>
            </a:r>
          </a:p>
          <a:p>
            <a:pPr algn="ctr"/>
            <a:r>
              <a:rPr lang="en-US" sz="1050" dirty="0" smtClean="0"/>
              <a:t>(Rs. 2,50,000 – 5,00-000)</a:t>
            </a:r>
            <a:endParaRPr lang="en-IN" sz="1050" dirty="0"/>
          </a:p>
        </p:txBody>
      </p:sp>
      <p:sp>
        <p:nvSpPr>
          <p:cNvPr id="6" name="Oval 5"/>
          <p:cNvSpPr/>
          <p:nvPr/>
        </p:nvSpPr>
        <p:spPr>
          <a:xfrm>
            <a:off x="6228184" y="3789040"/>
            <a:ext cx="2592288" cy="2448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Class Sponsorship</a:t>
            </a:r>
          </a:p>
          <a:p>
            <a:pPr algn="ctr"/>
            <a:r>
              <a:rPr lang="en-US" sz="1050" dirty="0" smtClean="0"/>
              <a:t>(Rs. 1,00,000 – 2,50,000)</a:t>
            </a:r>
            <a:endParaRPr lang="en-IN" sz="1050" dirty="0"/>
          </a:p>
        </p:txBody>
      </p:sp>
      <p:sp>
        <p:nvSpPr>
          <p:cNvPr id="7" name="Content Placeholder 2"/>
          <p:cNvSpPr txBox="1">
            <a:spLocks/>
          </p:cNvSpPr>
          <p:nvPr/>
        </p:nvSpPr>
        <p:spPr>
          <a:xfrm>
            <a:off x="539552" y="4365104"/>
            <a:ext cx="5385800" cy="2189984"/>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Ø"/>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Name and logo on:</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All merchandise worn by the team.</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sz="1400" dirty="0" smtClean="0"/>
              <a:t>5</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x 5” on the Solar Vehicle </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The official website of the team.</a:t>
            </a:r>
          </a:p>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Ø"/>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Banners will be displayed wherever</a:t>
            </a:r>
            <a:r>
              <a:rPr kumimoji="0" lang="en-US" sz="1400" b="0" i="0" u="none" strike="noStrike" kern="1200" cap="none" spc="0" normalizeH="0" noProof="0" dirty="0" smtClean="0">
                <a:ln>
                  <a:noFill/>
                </a:ln>
                <a:solidFill>
                  <a:schemeClr val="tx1"/>
                </a:solidFill>
                <a:effectLst/>
                <a:uLnTx/>
                <a:uFillTx/>
                <a:latin typeface="+mn-lt"/>
                <a:ea typeface="+mn-ea"/>
                <a:cs typeface="+mn-cs"/>
              </a:rPr>
              <a:t> the car is displayed.</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IN" sz="1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9" name="Straight Connector 8"/>
          <p:cNvCxnSpPr/>
          <p:nvPr/>
        </p:nvCxnSpPr>
        <p:spPr>
          <a:xfrm>
            <a:off x="2771800" y="3861048"/>
            <a:ext cx="3456384"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534400" cy="758952"/>
          </a:xfrm>
        </p:spPr>
        <p:txBody>
          <a:bodyPr/>
          <a:lstStyle/>
          <a:p>
            <a:r>
              <a:rPr lang="en-US" dirty="0" smtClean="0"/>
              <a:t>Our Team</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67516870"/>
              </p:ext>
            </p:extLst>
          </p:nvPr>
        </p:nvGraphicFramePr>
        <p:xfrm>
          <a:off x="301625" y="980732"/>
          <a:ext cx="8446839" cy="5328587"/>
        </p:xfrm>
        <a:graphic>
          <a:graphicData uri="http://schemas.openxmlformats.org/drawingml/2006/table">
            <a:tbl>
              <a:tblPr firstRow="1" bandRow="1">
                <a:tableStyleId>{5C22544A-7EE6-4342-B048-85BDC9FD1C3A}</a:tableStyleId>
              </a:tblPr>
              <a:tblGrid>
                <a:gridCol w="2815613"/>
                <a:gridCol w="2815613"/>
                <a:gridCol w="2815613"/>
              </a:tblGrid>
              <a:tr h="484417">
                <a:tc>
                  <a:txBody>
                    <a:bodyPr/>
                    <a:lstStyle/>
                    <a:p>
                      <a:r>
                        <a:rPr lang="en-US" dirty="0" smtClean="0"/>
                        <a:t>Name</a:t>
                      </a:r>
                      <a:endParaRPr lang="en-US" dirty="0"/>
                    </a:p>
                  </a:txBody>
                  <a:tcPr/>
                </a:tc>
                <a:tc>
                  <a:txBody>
                    <a:bodyPr/>
                    <a:lstStyle/>
                    <a:p>
                      <a:r>
                        <a:rPr lang="en-US" dirty="0" smtClean="0"/>
                        <a:t>Designation</a:t>
                      </a:r>
                      <a:endParaRPr lang="en-US" dirty="0"/>
                    </a:p>
                  </a:txBody>
                  <a:tcPr/>
                </a:tc>
                <a:tc>
                  <a:txBody>
                    <a:bodyPr/>
                    <a:lstStyle/>
                    <a:p>
                      <a:r>
                        <a:rPr lang="en-US" dirty="0" smtClean="0"/>
                        <a:t>Year &amp; Branch</a:t>
                      </a:r>
                      <a:endParaRPr lang="en-US" dirty="0"/>
                    </a:p>
                  </a:txBody>
                  <a:tcPr/>
                </a:tc>
              </a:tr>
              <a:tr h="484417">
                <a:tc>
                  <a:txBody>
                    <a:bodyPr/>
                    <a:lstStyle/>
                    <a:p>
                      <a:r>
                        <a:rPr lang="en-US" dirty="0" smtClean="0"/>
                        <a:t>Prashant Kumar</a:t>
                      </a:r>
                      <a:endParaRPr lang="en-US" dirty="0"/>
                    </a:p>
                  </a:txBody>
                  <a:tcPr/>
                </a:tc>
                <a:tc>
                  <a:txBody>
                    <a:bodyPr/>
                    <a:lstStyle/>
                    <a:p>
                      <a:r>
                        <a:rPr lang="en-US" dirty="0" smtClean="0"/>
                        <a:t>Team Head</a:t>
                      </a:r>
                      <a:endParaRPr lang="en-US" dirty="0"/>
                    </a:p>
                  </a:txBody>
                  <a:tcPr/>
                </a:tc>
                <a:tc>
                  <a:txBody>
                    <a:bodyPr/>
                    <a:lstStyle/>
                    <a:p>
                      <a:r>
                        <a:rPr lang="en-US" dirty="0" smtClean="0"/>
                        <a:t>3</a:t>
                      </a:r>
                      <a:r>
                        <a:rPr lang="en-US" baseline="30000" dirty="0" smtClean="0"/>
                        <a:t>rd</a:t>
                      </a:r>
                      <a:r>
                        <a:rPr lang="en-US" dirty="0" smtClean="0"/>
                        <a:t> year,</a:t>
                      </a:r>
                      <a:r>
                        <a:rPr lang="en-US" baseline="0" dirty="0" smtClean="0"/>
                        <a:t> Mechanical</a:t>
                      </a:r>
                      <a:endParaRPr lang="en-US" dirty="0"/>
                    </a:p>
                  </a:txBody>
                  <a:tcPr/>
                </a:tc>
              </a:tr>
              <a:tr h="484417">
                <a:tc>
                  <a:txBody>
                    <a:bodyPr/>
                    <a:lstStyle/>
                    <a:p>
                      <a:r>
                        <a:rPr lang="en-US" dirty="0" smtClean="0"/>
                        <a:t>Aakash Vats</a:t>
                      </a:r>
                      <a:endParaRPr lang="en-US" dirty="0"/>
                    </a:p>
                  </a:txBody>
                  <a:tcPr/>
                </a:tc>
                <a:tc>
                  <a:txBody>
                    <a:bodyPr/>
                    <a:lstStyle/>
                    <a:p>
                      <a:r>
                        <a:rPr lang="en-US" dirty="0" smtClean="0"/>
                        <a:t>Team Coordinator</a:t>
                      </a:r>
                      <a:endParaRPr lang="en-US" dirty="0"/>
                    </a:p>
                  </a:txBody>
                  <a:tcPr/>
                </a:tc>
                <a:tc>
                  <a:txBody>
                    <a:bodyPr/>
                    <a:lstStyle/>
                    <a:p>
                      <a:r>
                        <a:rPr lang="en-US" dirty="0" smtClean="0"/>
                        <a:t>3</a:t>
                      </a:r>
                      <a:r>
                        <a:rPr lang="en-US" baseline="30000" dirty="0" smtClean="0"/>
                        <a:t>rd</a:t>
                      </a:r>
                      <a:r>
                        <a:rPr lang="en-US" dirty="0" smtClean="0"/>
                        <a:t> year,</a:t>
                      </a:r>
                      <a:r>
                        <a:rPr lang="en-US" baseline="0" dirty="0" smtClean="0"/>
                        <a:t> Mechanical</a:t>
                      </a:r>
                      <a:endParaRPr lang="en-US" dirty="0"/>
                    </a:p>
                  </a:txBody>
                  <a:tcPr/>
                </a:tc>
              </a:tr>
              <a:tr h="484417">
                <a:tc>
                  <a:txBody>
                    <a:bodyPr/>
                    <a:lstStyle/>
                    <a:p>
                      <a:r>
                        <a:rPr lang="en-US" dirty="0" smtClean="0"/>
                        <a:t>Aakash Katwalia</a:t>
                      </a:r>
                      <a:endParaRPr lang="en-US" dirty="0"/>
                    </a:p>
                  </a:txBody>
                  <a:tcPr/>
                </a:tc>
                <a:tc>
                  <a:txBody>
                    <a:bodyPr/>
                    <a:lstStyle/>
                    <a:p>
                      <a:r>
                        <a:rPr lang="en-US" dirty="0" smtClean="0"/>
                        <a:t>Mechanical Head</a:t>
                      </a:r>
                      <a:endParaRPr lang="en-US" dirty="0"/>
                    </a:p>
                  </a:txBody>
                  <a:tcPr/>
                </a:tc>
                <a:tc>
                  <a:txBody>
                    <a:bodyPr/>
                    <a:lstStyle/>
                    <a:p>
                      <a:r>
                        <a:rPr lang="en-US" dirty="0" smtClean="0"/>
                        <a:t>3</a:t>
                      </a:r>
                      <a:r>
                        <a:rPr lang="en-US" baseline="30000" dirty="0" smtClean="0"/>
                        <a:t>rd</a:t>
                      </a:r>
                      <a:r>
                        <a:rPr lang="en-US" dirty="0" smtClean="0"/>
                        <a:t> year, Mechanical</a:t>
                      </a:r>
                      <a:endParaRPr lang="en-US" dirty="0"/>
                    </a:p>
                  </a:txBody>
                  <a:tcPr/>
                </a:tc>
              </a:tr>
              <a:tr h="484417">
                <a:tc>
                  <a:txBody>
                    <a:bodyPr/>
                    <a:lstStyle/>
                    <a:p>
                      <a:r>
                        <a:rPr lang="en-US" dirty="0" smtClean="0"/>
                        <a:t>Anurag Arya</a:t>
                      </a:r>
                      <a:endParaRPr lang="en-US" dirty="0"/>
                    </a:p>
                  </a:txBody>
                  <a:tcPr/>
                </a:tc>
                <a:tc>
                  <a:txBody>
                    <a:bodyPr/>
                    <a:lstStyle/>
                    <a:p>
                      <a:r>
                        <a:rPr lang="en-US" dirty="0" smtClean="0"/>
                        <a:t>Electrical Head</a:t>
                      </a:r>
                      <a:endParaRPr lang="en-US" dirty="0"/>
                    </a:p>
                  </a:txBody>
                  <a:tcPr/>
                </a:tc>
                <a:tc>
                  <a:txBody>
                    <a:bodyPr/>
                    <a:lstStyle/>
                    <a:p>
                      <a:r>
                        <a:rPr lang="en-US" dirty="0" smtClean="0"/>
                        <a:t>3</a:t>
                      </a:r>
                      <a:r>
                        <a:rPr lang="en-US" baseline="30000" dirty="0" smtClean="0"/>
                        <a:t>rd</a:t>
                      </a:r>
                      <a:r>
                        <a:rPr lang="en-US" dirty="0" smtClean="0"/>
                        <a:t> year, Electrical</a:t>
                      </a:r>
                      <a:endParaRPr lang="en-US" dirty="0"/>
                    </a:p>
                  </a:txBody>
                  <a:tcPr/>
                </a:tc>
              </a:tr>
              <a:tr h="484417">
                <a:tc>
                  <a:txBody>
                    <a:bodyPr/>
                    <a:lstStyle/>
                    <a:p>
                      <a:r>
                        <a:rPr lang="en-US" dirty="0" smtClean="0"/>
                        <a:t>Saurabh Gupta</a:t>
                      </a:r>
                      <a:endParaRPr lang="en-US" dirty="0"/>
                    </a:p>
                  </a:txBody>
                  <a:tcPr/>
                </a:tc>
                <a:tc>
                  <a:txBody>
                    <a:bodyPr/>
                    <a:lstStyle/>
                    <a:p>
                      <a:r>
                        <a:rPr lang="en-US" dirty="0" smtClean="0"/>
                        <a:t>Telemetry</a:t>
                      </a:r>
                      <a:r>
                        <a:rPr lang="en-US" baseline="0" dirty="0" smtClean="0"/>
                        <a:t> Head</a:t>
                      </a:r>
                      <a:endParaRPr lang="en-US" dirty="0"/>
                    </a:p>
                  </a:txBody>
                  <a:tcPr/>
                </a:tc>
                <a:tc>
                  <a:txBody>
                    <a:bodyPr/>
                    <a:lstStyle/>
                    <a:p>
                      <a:r>
                        <a:rPr lang="en-US" dirty="0" smtClean="0"/>
                        <a:t>3</a:t>
                      </a:r>
                      <a:r>
                        <a:rPr lang="en-US" baseline="30000" dirty="0" smtClean="0"/>
                        <a:t>rd</a:t>
                      </a:r>
                      <a:r>
                        <a:rPr lang="en-US" dirty="0" smtClean="0"/>
                        <a:t> year, Electronics</a:t>
                      </a:r>
                      <a:endParaRPr lang="en-US" dirty="0"/>
                    </a:p>
                  </a:txBody>
                  <a:tcPr/>
                </a:tc>
              </a:tr>
              <a:tr h="484417">
                <a:tc>
                  <a:txBody>
                    <a:bodyPr/>
                    <a:lstStyle/>
                    <a:p>
                      <a:r>
                        <a:rPr lang="en-US" dirty="0" smtClean="0"/>
                        <a:t>Anav</a:t>
                      </a:r>
                      <a:r>
                        <a:rPr lang="en-US" baseline="0" dirty="0" smtClean="0"/>
                        <a:t> Malik</a:t>
                      </a:r>
                      <a:endParaRPr lang="en-US" dirty="0"/>
                    </a:p>
                  </a:txBody>
                  <a:tcPr/>
                </a:tc>
                <a:tc>
                  <a:txBody>
                    <a:bodyPr/>
                    <a:lstStyle/>
                    <a:p>
                      <a:r>
                        <a:rPr lang="en-US" dirty="0" smtClean="0"/>
                        <a:t>Mechanical Member</a:t>
                      </a:r>
                      <a:endParaRPr lang="en-US" dirty="0"/>
                    </a:p>
                  </a:txBody>
                  <a:tcPr/>
                </a:tc>
                <a:tc>
                  <a:txBody>
                    <a:bodyPr/>
                    <a:lstStyle/>
                    <a:p>
                      <a:r>
                        <a:rPr lang="en-US" dirty="0" smtClean="0"/>
                        <a:t>2</a:t>
                      </a:r>
                      <a:r>
                        <a:rPr lang="en-US" baseline="30000" dirty="0" smtClean="0"/>
                        <a:t>nd</a:t>
                      </a:r>
                      <a:r>
                        <a:rPr lang="en-US" dirty="0" smtClean="0"/>
                        <a:t> year,</a:t>
                      </a:r>
                      <a:r>
                        <a:rPr lang="en-US" baseline="0" dirty="0" smtClean="0"/>
                        <a:t> Mechanical</a:t>
                      </a:r>
                      <a:endParaRPr lang="en-US" dirty="0"/>
                    </a:p>
                  </a:txBody>
                  <a:tcPr/>
                </a:tc>
              </a:tr>
              <a:tr h="484417">
                <a:tc>
                  <a:txBody>
                    <a:bodyPr/>
                    <a:lstStyle/>
                    <a:p>
                      <a:r>
                        <a:rPr lang="en-US" dirty="0" smtClean="0"/>
                        <a:t>Devanshu</a:t>
                      </a:r>
                      <a:r>
                        <a:rPr lang="en-US" baseline="0" dirty="0" smtClean="0"/>
                        <a:t> Singla</a:t>
                      </a:r>
                      <a:endParaRPr lang="en-US" dirty="0"/>
                    </a:p>
                  </a:txBody>
                  <a:tcPr/>
                </a:tc>
                <a:tc>
                  <a:txBody>
                    <a:bodyPr/>
                    <a:lstStyle/>
                    <a:p>
                      <a:r>
                        <a:rPr lang="en-US" dirty="0" smtClean="0"/>
                        <a:t>Mechanical Member</a:t>
                      </a:r>
                      <a:endParaRPr lang="en-US" dirty="0"/>
                    </a:p>
                  </a:txBody>
                  <a:tcPr/>
                </a:tc>
                <a:tc>
                  <a:txBody>
                    <a:bodyPr/>
                    <a:lstStyle/>
                    <a:p>
                      <a:r>
                        <a:rPr lang="en-US" dirty="0" smtClean="0"/>
                        <a:t>2</a:t>
                      </a:r>
                      <a:r>
                        <a:rPr lang="en-US" baseline="30000" dirty="0" smtClean="0"/>
                        <a:t>nd</a:t>
                      </a:r>
                      <a:r>
                        <a:rPr lang="en-US" dirty="0" smtClean="0"/>
                        <a:t> year, Mechanical</a:t>
                      </a:r>
                      <a:endParaRPr lang="en-US" dirty="0"/>
                    </a:p>
                  </a:txBody>
                  <a:tcPr/>
                </a:tc>
              </a:tr>
              <a:tr h="484417">
                <a:tc>
                  <a:txBody>
                    <a:bodyPr/>
                    <a:lstStyle/>
                    <a:p>
                      <a:r>
                        <a:rPr lang="en-US" dirty="0" smtClean="0"/>
                        <a:t>Arush Kakkar</a:t>
                      </a:r>
                      <a:endParaRPr lang="en-US" dirty="0"/>
                    </a:p>
                  </a:txBody>
                  <a:tcPr/>
                </a:tc>
                <a:tc>
                  <a:txBody>
                    <a:bodyPr/>
                    <a:lstStyle/>
                    <a:p>
                      <a:r>
                        <a:rPr lang="en-US" dirty="0" smtClean="0"/>
                        <a:t>Electrical Member</a:t>
                      </a:r>
                      <a:endParaRPr lang="en-US" dirty="0"/>
                    </a:p>
                  </a:txBody>
                  <a:tcPr/>
                </a:tc>
                <a:tc>
                  <a:txBody>
                    <a:bodyPr/>
                    <a:lstStyle/>
                    <a:p>
                      <a:r>
                        <a:rPr lang="en-US" dirty="0" smtClean="0"/>
                        <a:t>2</a:t>
                      </a:r>
                      <a:r>
                        <a:rPr lang="en-US" baseline="30000" dirty="0" smtClean="0"/>
                        <a:t>nd</a:t>
                      </a:r>
                      <a:r>
                        <a:rPr lang="en-US" dirty="0" smtClean="0"/>
                        <a:t> Year, Electronics</a:t>
                      </a:r>
                      <a:endParaRPr lang="en-US" dirty="0"/>
                    </a:p>
                  </a:txBody>
                  <a:tcPr/>
                </a:tc>
              </a:tr>
              <a:tr h="484417">
                <a:tc>
                  <a:txBody>
                    <a:bodyPr/>
                    <a:lstStyle/>
                    <a:p>
                      <a:r>
                        <a:rPr lang="en-US" dirty="0" smtClean="0"/>
                        <a:t>Edwin B</a:t>
                      </a:r>
                      <a:r>
                        <a:rPr lang="en-US" baseline="0" dirty="0" smtClean="0"/>
                        <a:t> </a:t>
                      </a:r>
                      <a:r>
                        <a:rPr lang="en-US" dirty="0" smtClean="0"/>
                        <a:t>Matthew  </a:t>
                      </a:r>
                      <a:endParaRPr lang="en-US" dirty="0"/>
                    </a:p>
                  </a:txBody>
                  <a:tcPr/>
                </a:tc>
                <a:tc>
                  <a:txBody>
                    <a:bodyPr/>
                    <a:lstStyle/>
                    <a:p>
                      <a:r>
                        <a:rPr lang="en-US" dirty="0" smtClean="0"/>
                        <a:t>Electrical Member</a:t>
                      </a:r>
                      <a:endParaRPr lang="en-US" dirty="0"/>
                    </a:p>
                  </a:txBody>
                  <a:tcPr/>
                </a:tc>
                <a:tc>
                  <a:txBody>
                    <a:bodyPr/>
                    <a:lstStyle/>
                    <a:p>
                      <a:r>
                        <a:rPr lang="en-US" dirty="0" smtClean="0"/>
                        <a:t>2</a:t>
                      </a:r>
                      <a:r>
                        <a:rPr lang="en-US" baseline="30000" dirty="0" smtClean="0"/>
                        <a:t>nd</a:t>
                      </a:r>
                      <a:r>
                        <a:rPr lang="en-US" dirty="0" smtClean="0"/>
                        <a:t> year, Electronics</a:t>
                      </a:r>
                      <a:endParaRPr lang="en-US" dirty="0"/>
                    </a:p>
                  </a:txBody>
                  <a:tcPr/>
                </a:tc>
              </a:tr>
              <a:tr h="484417">
                <a:tc>
                  <a:txBody>
                    <a:bodyPr/>
                    <a:lstStyle/>
                    <a:p>
                      <a:r>
                        <a:rPr lang="en-US" dirty="0" smtClean="0"/>
                        <a:t>Saksham Agrawal</a:t>
                      </a:r>
                      <a:endParaRPr lang="en-US" dirty="0"/>
                    </a:p>
                  </a:txBody>
                  <a:tcPr/>
                </a:tc>
                <a:tc>
                  <a:txBody>
                    <a:bodyPr/>
                    <a:lstStyle/>
                    <a:p>
                      <a:r>
                        <a:rPr lang="en-US" dirty="0" smtClean="0"/>
                        <a:t>Electrical Member</a:t>
                      </a:r>
                      <a:endParaRPr lang="en-US" dirty="0"/>
                    </a:p>
                  </a:txBody>
                  <a:tcPr/>
                </a:tc>
                <a:tc>
                  <a:txBody>
                    <a:bodyPr/>
                    <a:lstStyle/>
                    <a:p>
                      <a:r>
                        <a:rPr lang="en-US" dirty="0" smtClean="0"/>
                        <a:t>2</a:t>
                      </a:r>
                      <a:r>
                        <a:rPr lang="en-US" baseline="30000" dirty="0" smtClean="0"/>
                        <a:t>nd</a:t>
                      </a:r>
                      <a:r>
                        <a:rPr lang="en-US" dirty="0" smtClean="0"/>
                        <a:t> year, Electrical</a:t>
                      </a:r>
                      <a:endParaRPr lang="en-US" dirty="0"/>
                    </a:p>
                  </a:txBody>
                  <a:tcPr/>
                </a:tc>
              </a:tr>
            </a:tbl>
          </a:graphicData>
        </a:graphic>
      </p:graphicFrame>
    </p:spTree>
    <p:extLst>
      <p:ext uri="{BB962C8B-B14F-4D97-AF65-F5344CB8AC3E}">
        <p14:creationId xmlns:p14="http://schemas.microsoft.com/office/powerpoint/2010/main" val="3214067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Our Past Sponsors</a:t>
            </a:r>
            <a:endParaRPr lang="en-IN" dirty="0"/>
          </a:p>
        </p:txBody>
      </p:sp>
      <p:pic>
        <p:nvPicPr>
          <p:cNvPr id="4" name="Content Placeholder 3" descr="bechtel.jpg"/>
          <p:cNvPicPr>
            <a:picLocks noGrp="1" noChangeAspect="1"/>
          </p:cNvPicPr>
          <p:nvPr>
            <p:ph sz="quarter" idx="1"/>
          </p:nvPr>
        </p:nvPicPr>
        <p:blipFill>
          <a:blip r:embed="rId2" cstate="print"/>
          <a:stretch>
            <a:fillRect/>
          </a:stretch>
        </p:blipFill>
        <p:spPr>
          <a:xfrm>
            <a:off x="7596336" y="1484784"/>
            <a:ext cx="1270729" cy="1080120"/>
          </a:xfrm>
        </p:spPr>
      </p:pic>
      <p:pic>
        <p:nvPicPr>
          <p:cNvPr id="5" name="Picture 4" descr="bhushan.jpg"/>
          <p:cNvPicPr>
            <a:picLocks noChangeAspect="1"/>
          </p:cNvPicPr>
          <p:nvPr/>
        </p:nvPicPr>
        <p:blipFill>
          <a:blip r:embed="rId3" cstate="print"/>
          <a:stretch>
            <a:fillRect/>
          </a:stretch>
        </p:blipFill>
        <p:spPr>
          <a:xfrm>
            <a:off x="6156176" y="1484784"/>
            <a:ext cx="1296144" cy="1049838"/>
          </a:xfrm>
          <a:prstGeom prst="rect">
            <a:avLst/>
          </a:prstGeom>
        </p:spPr>
      </p:pic>
      <p:pic>
        <p:nvPicPr>
          <p:cNvPr id="6" name="Picture 5" descr="iocl-logo.jpg"/>
          <p:cNvPicPr>
            <a:picLocks noChangeAspect="1"/>
          </p:cNvPicPr>
          <p:nvPr/>
        </p:nvPicPr>
        <p:blipFill>
          <a:blip r:embed="rId4" cstate="print"/>
          <a:stretch>
            <a:fillRect/>
          </a:stretch>
        </p:blipFill>
        <p:spPr>
          <a:xfrm>
            <a:off x="5724128" y="3212976"/>
            <a:ext cx="1512168" cy="1134126"/>
          </a:xfrm>
          <a:prstGeom prst="rect">
            <a:avLst/>
          </a:prstGeom>
        </p:spPr>
      </p:pic>
      <p:pic>
        <p:nvPicPr>
          <p:cNvPr id="7" name="Picture 6" descr="kpgi.jpg"/>
          <p:cNvPicPr>
            <a:picLocks noChangeAspect="1"/>
          </p:cNvPicPr>
          <p:nvPr/>
        </p:nvPicPr>
        <p:blipFill>
          <a:blip r:embed="rId5" cstate="print"/>
          <a:stretch>
            <a:fillRect/>
          </a:stretch>
        </p:blipFill>
        <p:spPr>
          <a:xfrm>
            <a:off x="2267744" y="5229200"/>
            <a:ext cx="1656184" cy="646009"/>
          </a:xfrm>
          <a:prstGeom prst="rect">
            <a:avLst/>
          </a:prstGeom>
        </p:spPr>
      </p:pic>
      <p:pic>
        <p:nvPicPr>
          <p:cNvPr id="9" name="Picture 8" descr="raheja.jpg"/>
          <p:cNvPicPr>
            <a:picLocks noChangeAspect="1"/>
          </p:cNvPicPr>
          <p:nvPr/>
        </p:nvPicPr>
        <p:blipFill>
          <a:blip r:embed="rId6" cstate="print"/>
          <a:stretch>
            <a:fillRect/>
          </a:stretch>
        </p:blipFill>
        <p:spPr>
          <a:xfrm>
            <a:off x="7380312" y="3284984"/>
            <a:ext cx="1584176" cy="1080120"/>
          </a:xfrm>
          <a:prstGeom prst="rect">
            <a:avLst/>
          </a:prstGeom>
        </p:spPr>
      </p:pic>
      <p:pic>
        <p:nvPicPr>
          <p:cNvPr id="10" name="Picture 9" descr="quattro.png"/>
          <p:cNvPicPr>
            <a:picLocks noChangeAspect="1"/>
          </p:cNvPicPr>
          <p:nvPr/>
        </p:nvPicPr>
        <p:blipFill>
          <a:blip r:embed="rId7" cstate="print"/>
          <a:stretch>
            <a:fillRect/>
          </a:stretch>
        </p:blipFill>
        <p:spPr>
          <a:xfrm>
            <a:off x="251520" y="5301208"/>
            <a:ext cx="1872208" cy="576064"/>
          </a:xfrm>
          <a:prstGeom prst="rect">
            <a:avLst/>
          </a:prstGeom>
        </p:spPr>
      </p:pic>
      <p:pic>
        <p:nvPicPr>
          <p:cNvPr id="11" name="Picture 10" descr="Indosolar Logo.png"/>
          <p:cNvPicPr>
            <a:picLocks noChangeAspect="1"/>
          </p:cNvPicPr>
          <p:nvPr/>
        </p:nvPicPr>
        <p:blipFill>
          <a:blip r:embed="rId8" cstate="print"/>
          <a:stretch>
            <a:fillRect/>
          </a:stretch>
        </p:blipFill>
        <p:spPr>
          <a:xfrm>
            <a:off x="4139952" y="5373216"/>
            <a:ext cx="1800200" cy="437129"/>
          </a:xfrm>
          <a:prstGeom prst="rect">
            <a:avLst/>
          </a:prstGeom>
        </p:spPr>
      </p:pic>
      <p:pic>
        <p:nvPicPr>
          <p:cNvPr id="12" name="Picture 11" descr="DelTech Seal.jpg"/>
          <p:cNvPicPr>
            <a:picLocks noChangeAspect="1"/>
          </p:cNvPicPr>
          <p:nvPr/>
        </p:nvPicPr>
        <p:blipFill>
          <a:blip r:embed="rId9" cstate="print"/>
          <a:stretch>
            <a:fillRect/>
          </a:stretch>
        </p:blipFill>
        <p:spPr>
          <a:xfrm>
            <a:off x="251520" y="1484784"/>
            <a:ext cx="1485795" cy="1040007"/>
          </a:xfrm>
          <a:prstGeom prst="rect">
            <a:avLst/>
          </a:prstGeom>
        </p:spPr>
      </p:pic>
      <p:pic>
        <p:nvPicPr>
          <p:cNvPr id="1026" name="Picture 2" descr="C:\Users\Anurag\Documents\Bluetooth Folder\sbi.jpg"/>
          <p:cNvPicPr>
            <a:picLocks noChangeAspect="1" noChangeArrowheads="1"/>
          </p:cNvPicPr>
          <p:nvPr/>
        </p:nvPicPr>
        <p:blipFill>
          <a:blip r:embed="rId10" cstate="print"/>
          <a:srcRect/>
          <a:stretch>
            <a:fillRect/>
          </a:stretch>
        </p:blipFill>
        <p:spPr bwMode="auto">
          <a:xfrm>
            <a:off x="395536" y="2996952"/>
            <a:ext cx="1366267" cy="1357219"/>
          </a:xfrm>
          <a:prstGeom prst="rect">
            <a:avLst/>
          </a:prstGeom>
          <a:noFill/>
        </p:spPr>
      </p:pic>
      <p:pic>
        <p:nvPicPr>
          <p:cNvPr id="14" name="Picture 13" descr="92.7fm.jpg"/>
          <p:cNvPicPr>
            <a:picLocks noChangeAspect="1"/>
          </p:cNvPicPr>
          <p:nvPr/>
        </p:nvPicPr>
        <p:blipFill>
          <a:blip r:embed="rId11" cstate="print"/>
          <a:stretch>
            <a:fillRect/>
          </a:stretch>
        </p:blipFill>
        <p:spPr>
          <a:xfrm>
            <a:off x="3635896" y="3573016"/>
            <a:ext cx="1924050" cy="771525"/>
          </a:xfrm>
          <a:prstGeom prst="rect">
            <a:avLst/>
          </a:prstGeom>
        </p:spPr>
      </p:pic>
      <p:pic>
        <p:nvPicPr>
          <p:cNvPr id="15" name="Picture 14" descr="maharisi.jpg"/>
          <p:cNvPicPr>
            <a:picLocks noChangeAspect="1"/>
          </p:cNvPicPr>
          <p:nvPr/>
        </p:nvPicPr>
        <p:blipFill>
          <a:blip r:embed="rId12" cstate="print"/>
          <a:stretch>
            <a:fillRect/>
          </a:stretch>
        </p:blipFill>
        <p:spPr>
          <a:xfrm>
            <a:off x="1979712" y="2996952"/>
            <a:ext cx="1342009" cy="1368152"/>
          </a:xfrm>
          <a:prstGeom prst="rect">
            <a:avLst/>
          </a:prstGeom>
        </p:spPr>
      </p:pic>
      <p:pic>
        <p:nvPicPr>
          <p:cNvPr id="16" name="Picture 15" descr="marsons.jpg"/>
          <p:cNvPicPr>
            <a:picLocks noChangeAspect="1"/>
          </p:cNvPicPr>
          <p:nvPr/>
        </p:nvPicPr>
        <p:blipFill>
          <a:blip r:embed="rId13" cstate="print"/>
          <a:stretch>
            <a:fillRect/>
          </a:stretch>
        </p:blipFill>
        <p:spPr>
          <a:xfrm>
            <a:off x="7812360" y="5085184"/>
            <a:ext cx="1152128" cy="754842"/>
          </a:xfrm>
          <a:prstGeom prst="rect">
            <a:avLst/>
          </a:prstGeom>
        </p:spPr>
      </p:pic>
      <p:pic>
        <p:nvPicPr>
          <p:cNvPr id="17" name="Picture 16" descr="bob.jpg"/>
          <p:cNvPicPr>
            <a:picLocks noChangeAspect="1"/>
          </p:cNvPicPr>
          <p:nvPr/>
        </p:nvPicPr>
        <p:blipFill>
          <a:blip r:embed="rId14" cstate="print"/>
          <a:stretch>
            <a:fillRect/>
          </a:stretch>
        </p:blipFill>
        <p:spPr>
          <a:xfrm>
            <a:off x="3851920" y="1700808"/>
            <a:ext cx="2160240" cy="838200"/>
          </a:xfrm>
          <a:prstGeom prst="rect">
            <a:avLst/>
          </a:prstGeom>
        </p:spPr>
      </p:pic>
      <p:pic>
        <p:nvPicPr>
          <p:cNvPr id="18" name="Picture 17" descr="nippo.jpg"/>
          <p:cNvPicPr>
            <a:picLocks noChangeAspect="1"/>
          </p:cNvPicPr>
          <p:nvPr/>
        </p:nvPicPr>
        <p:blipFill>
          <a:blip r:embed="rId15" cstate="print"/>
          <a:stretch>
            <a:fillRect/>
          </a:stretch>
        </p:blipFill>
        <p:spPr>
          <a:xfrm>
            <a:off x="1979712" y="1556792"/>
            <a:ext cx="1695450" cy="1000125"/>
          </a:xfrm>
          <a:prstGeom prst="rect">
            <a:avLst/>
          </a:prstGeom>
        </p:spPr>
      </p:pic>
      <p:pic>
        <p:nvPicPr>
          <p:cNvPr id="24" name="Picture 23" descr="kemrock.jpg"/>
          <p:cNvPicPr>
            <a:picLocks noChangeAspect="1"/>
          </p:cNvPicPr>
          <p:nvPr/>
        </p:nvPicPr>
        <p:blipFill>
          <a:blip r:embed="rId16" cstate="print"/>
          <a:stretch>
            <a:fillRect/>
          </a:stretch>
        </p:blipFill>
        <p:spPr>
          <a:xfrm>
            <a:off x="6156176" y="5157192"/>
            <a:ext cx="1512168" cy="70283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64096"/>
          </a:xfrm>
        </p:spPr>
        <p:txBody>
          <a:bodyPr/>
          <a:lstStyle/>
          <a:p>
            <a:r>
              <a:rPr lang="en-US" dirty="0" smtClean="0">
                <a:solidFill>
                  <a:schemeClr val="tx2">
                    <a:lumMod val="60000"/>
                    <a:lumOff val="40000"/>
                  </a:schemeClr>
                </a:solidFill>
                <a:latin typeface="Georgia" pitchFamily="18" charset="0"/>
              </a:rPr>
              <a:t>Special Thanks</a:t>
            </a:r>
            <a:endParaRPr lang="en-US" dirty="0">
              <a:solidFill>
                <a:schemeClr val="tx2">
                  <a:lumMod val="60000"/>
                  <a:lumOff val="40000"/>
                </a:schemeClr>
              </a:solidFill>
              <a:latin typeface="Georgia"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96" y="1052736"/>
            <a:ext cx="210265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71800" y="4077072"/>
            <a:ext cx="4032448" cy="2031325"/>
          </a:xfrm>
          <a:prstGeom prst="rect">
            <a:avLst/>
          </a:prstGeom>
          <a:noFill/>
        </p:spPr>
        <p:txBody>
          <a:bodyPr wrap="square" rtlCol="0">
            <a:spAutoFit/>
          </a:bodyPr>
          <a:lstStyle/>
          <a:p>
            <a:pPr algn="ctr"/>
            <a:r>
              <a:rPr lang="en-US" b="1" dirty="0" smtClean="0"/>
              <a:t>Dr. JP </a:t>
            </a:r>
            <a:r>
              <a:rPr lang="en-US" b="1" dirty="0" err="1" smtClean="0"/>
              <a:t>Kesari</a:t>
            </a:r>
            <a:endParaRPr lang="en-US" b="1" dirty="0" smtClean="0"/>
          </a:p>
          <a:p>
            <a:pPr algn="ctr"/>
            <a:r>
              <a:rPr lang="en-US" b="1" dirty="0" smtClean="0"/>
              <a:t>Associate Professor</a:t>
            </a:r>
          </a:p>
          <a:p>
            <a:pPr algn="ctr"/>
            <a:r>
              <a:rPr lang="en-US" b="1" dirty="0" smtClean="0"/>
              <a:t>Faculty Head, DTU Solaris</a:t>
            </a:r>
          </a:p>
          <a:p>
            <a:pPr algn="ctr"/>
            <a:r>
              <a:rPr lang="en-US" b="1" dirty="0" smtClean="0"/>
              <a:t>Department of Mechanical Engineering</a:t>
            </a:r>
          </a:p>
          <a:p>
            <a:pPr algn="ctr"/>
            <a:r>
              <a:rPr lang="en-US" b="1" dirty="0" smtClean="0"/>
              <a:t>Delhi Technological University</a:t>
            </a:r>
          </a:p>
          <a:p>
            <a:pPr algn="ctr"/>
            <a:r>
              <a:rPr lang="en-US" b="1" dirty="0" smtClean="0"/>
              <a:t>Ph.: 011-27294673</a:t>
            </a:r>
          </a:p>
          <a:p>
            <a:pPr algn="ctr"/>
            <a:r>
              <a:rPr lang="en-US" b="1" dirty="0" smtClean="0"/>
              <a:t>E-mail: drjpkesari@gmail.com</a:t>
            </a:r>
            <a:endParaRPr lang="en-US" b="1" dirty="0"/>
          </a:p>
        </p:txBody>
      </p:sp>
    </p:spTree>
    <p:extLst>
      <p:ext uri="{BB962C8B-B14F-4D97-AF65-F5344CB8AC3E}">
        <p14:creationId xmlns:p14="http://schemas.microsoft.com/office/powerpoint/2010/main" val="992239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4672.JPG"/>
          <p:cNvPicPr>
            <a:picLocks noGrp="1" noChangeAspect="1"/>
          </p:cNvPicPr>
          <p:nvPr>
            <p:ph idx="1"/>
          </p:nvPr>
        </p:nvPicPr>
        <p:blipFill>
          <a:blip r:embed="rId2" cstate="print"/>
          <a:stretch>
            <a:fillRect/>
          </a:stretch>
        </p:blipFill>
        <p:spPr>
          <a:xfrm rot="21600000">
            <a:off x="0" y="-541476"/>
            <a:ext cx="9144000" cy="7426859"/>
          </a:xfrm>
        </p:spPr>
      </p:pic>
      <p:sp>
        <p:nvSpPr>
          <p:cNvPr id="5" name="TextBox 4"/>
          <p:cNvSpPr txBox="1"/>
          <p:nvPr/>
        </p:nvSpPr>
        <p:spPr>
          <a:xfrm>
            <a:off x="5292080" y="0"/>
            <a:ext cx="3456384" cy="1477328"/>
          </a:xfrm>
          <a:prstGeom prst="rect">
            <a:avLst/>
          </a:prstGeom>
          <a:noFill/>
        </p:spPr>
        <p:txBody>
          <a:bodyPr wrap="square" rtlCol="0">
            <a:spAutoFit/>
          </a:bodyPr>
          <a:lstStyle/>
          <a:p>
            <a:r>
              <a:rPr lang="en-US" dirty="0" smtClean="0"/>
              <a:t>Contact Information:</a:t>
            </a:r>
          </a:p>
          <a:p>
            <a:r>
              <a:rPr lang="en-US" dirty="0" smtClean="0"/>
              <a:t>Dr. J.P. Kesari        +919313806926</a:t>
            </a:r>
          </a:p>
          <a:p>
            <a:r>
              <a:rPr lang="en-US" dirty="0" smtClean="0"/>
              <a:t>Prashant Kumar  +918750280427 </a:t>
            </a:r>
          </a:p>
          <a:p>
            <a:r>
              <a:rPr lang="en-US" dirty="0" smtClean="0"/>
              <a:t>Email us at :</a:t>
            </a:r>
          </a:p>
          <a:p>
            <a:r>
              <a:rPr lang="en-US" dirty="0" smtClean="0"/>
              <a:t>solarcar.dce@gmail.com</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33695"/>
            <a:ext cx="8712968" cy="1143000"/>
          </a:xfrm>
        </p:spPr>
        <p:txBody>
          <a:bodyPr>
            <a:normAutofit/>
          </a:bodyPr>
          <a:lstStyle/>
          <a:p>
            <a:pPr algn="l"/>
            <a:r>
              <a:rPr lang="en-US" sz="3200" b="1" dirty="0" smtClean="0">
                <a:solidFill>
                  <a:schemeClr val="tx2">
                    <a:lumMod val="40000"/>
                    <a:lumOff val="60000"/>
                  </a:schemeClr>
                </a:solidFill>
                <a:latin typeface="Copperplate Gothic Light" pitchFamily="34" charset="0"/>
              </a:rPr>
              <a:t>Message from Vice Chancellor, DTU</a:t>
            </a:r>
            <a:br>
              <a:rPr lang="en-US" sz="3200" b="1" dirty="0" smtClean="0">
                <a:solidFill>
                  <a:schemeClr val="tx2">
                    <a:lumMod val="40000"/>
                    <a:lumOff val="60000"/>
                  </a:schemeClr>
                </a:solidFill>
                <a:latin typeface="Copperplate Gothic Light" pitchFamily="34" charset="0"/>
              </a:rPr>
            </a:br>
            <a:endParaRPr lang="en-IN" sz="3200" b="1" dirty="0">
              <a:solidFill>
                <a:schemeClr val="tx2">
                  <a:lumMod val="40000"/>
                  <a:lumOff val="60000"/>
                </a:schemeClr>
              </a:solidFill>
              <a:latin typeface="Copperplate Gothic Light" pitchFamily="34" charset="0"/>
            </a:endParaRPr>
          </a:p>
        </p:txBody>
      </p:sp>
      <p:sp>
        <p:nvSpPr>
          <p:cNvPr id="3" name="Content Placeholder 2"/>
          <p:cNvSpPr>
            <a:spLocks noGrp="1"/>
          </p:cNvSpPr>
          <p:nvPr>
            <p:ph idx="1"/>
          </p:nvPr>
        </p:nvSpPr>
        <p:spPr>
          <a:xfrm>
            <a:off x="5652120" y="5229200"/>
            <a:ext cx="3024336" cy="1296143"/>
          </a:xfrm>
        </p:spPr>
        <p:txBody>
          <a:bodyPr>
            <a:normAutofit/>
          </a:bodyPr>
          <a:lstStyle/>
          <a:p>
            <a:pPr marL="39688">
              <a:buNone/>
            </a:pPr>
            <a:r>
              <a:rPr lang="en-US" sz="1400" b="1" dirty="0" smtClean="0">
                <a:latin typeface="Dotum" pitchFamily="34" charset="-127"/>
                <a:ea typeface="Dotum" pitchFamily="34" charset="-127"/>
                <a:sym typeface="Lucida Grande" charset="0"/>
              </a:rPr>
              <a:t>Prof. P.B. Sharma</a:t>
            </a:r>
          </a:p>
          <a:p>
            <a:pPr marL="39688">
              <a:buNone/>
            </a:pPr>
            <a:r>
              <a:rPr lang="en-US" sz="1400" b="1" dirty="0" smtClean="0">
                <a:latin typeface="Dotum" pitchFamily="34" charset="-127"/>
                <a:ea typeface="Dotum" pitchFamily="34" charset="-127"/>
                <a:sym typeface="Lucida Grande" charset="0"/>
              </a:rPr>
              <a:t>Hon</a:t>
            </a:r>
            <a:r>
              <a:rPr lang="ja-JP" altLang="en-US" sz="1400" b="1" dirty="0" smtClean="0">
                <a:latin typeface="Dotum" pitchFamily="34" charset="-127"/>
                <a:ea typeface="Dotum" pitchFamily="34" charset="-127"/>
                <a:sym typeface="Lucida Grande" charset="0"/>
              </a:rPr>
              <a:t>’</a:t>
            </a:r>
            <a:r>
              <a:rPr lang="en-US" altLang="ja-JP" sz="1400" b="1" dirty="0" smtClean="0">
                <a:latin typeface="Dotum" pitchFamily="34" charset="-127"/>
                <a:ea typeface="Dotum" pitchFamily="34" charset="-127"/>
                <a:sym typeface="Lucida Grande" charset="0"/>
              </a:rPr>
              <a:t>ble Vice Chancellor, DTU</a:t>
            </a:r>
          </a:p>
          <a:p>
            <a:pPr marL="39688">
              <a:buNone/>
            </a:pPr>
            <a:r>
              <a:rPr lang="en-US" sz="1400" b="1" dirty="0" smtClean="0">
                <a:latin typeface="Dotum" pitchFamily="34" charset="-127"/>
                <a:ea typeface="Dotum" pitchFamily="34" charset="-127"/>
                <a:sym typeface="Lucida Grande" charset="0"/>
              </a:rPr>
              <a:t>(Ph.D-B</a:t>
            </a:r>
            <a:r>
              <a:rPr lang="ja-JP" altLang="en-US" sz="1400" b="1" dirty="0" smtClean="0">
                <a:latin typeface="Dotum" pitchFamily="34" charset="-127"/>
                <a:ea typeface="Dotum" pitchFamily="34" charset="-127"/>
                <a:sym typeface="Lucida Grande" charset="0"/>
              </a:rPr>
              <a:t>’</a:t>
            </a:r>
            <a:r>
              <a:rPr lang="en-US" altLang="ja-JP" sz="1400" b="1" dirty="0" smtClean="0">
                <a:latin typeface="Dotum" pitchFamily="34" charset="-127"/>
                <a:ea typeface="Dotum" pitchFamily="34" charset="-127"/>
                <a:sym typeface="Lucida Grande" charset="0"/>
              </a:rPr>
              <a:t>ham,  FIE, FAeroS, FWPS, FISTE)</a:t>
            </a:r>
            <a:endParaRPr lang="en-US" sz="1400" b="1" dirty="0" smtClean="0">
              <a:latin typeface="Dotum" pitchFamily="34" charset="-127"/>
              <a:ea typeface="Dotum" pitchFamily="34" charset="-127"/>
              <a:sym typeface="Lucida Grande" charset="0"/>
            </a:endParaRPr>
          </a:p>
          <a:p>
            <a:pPr>
              <a:buNone/>
            </a:pPr>
            <a:endParaRPr lang="en-IN" sz="1400" dirty="0"/>
          </a:p>
        </p:txBody>
      </p:sp>
      <p:pic>
        <p:nvPicPr>
          <p:cNvPr id="4" name="Picture 5"/>
          <p:cNvPicPr>
            <a:picLocks noChangeArrowheads="1"/>
          </p:cNvPicPr>
          <p:nvPr/>
        </p:nvPicPr>
        <p:blipFill>
          <a:blip r:embed="rId2" cstate="print"/>
          <a:srcRect/>
          <a:stretch>
            <a:fillRect/>
          </a:stretch>
        </p:blipFill>
        <p:spPr bwMode="auto">
          <a:xfrm>
            <a:off x="395536" y="1676695"/>
            <a:ext cx="1944216" cy="230425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126341" y="1676695"/>
            <a:ext cx="5400600" cy="923330"/>
          </a:xfrm>
          <a:prstGeom prst="rect">
            <a:avLst/>
          </a:prstGeom>
          <a:noFill/>
        </p:spPr>
        <p:txBody>
          <a:bodyPr wrap="square" rtlCol="0">
            <a:spAutoFit/>
          </a:bodyPr>
          <a:lstStyle/>
          <a:p>
            <a:pPr algn="just"/>
            <a:r>
              <a:rPr lang="en-US" dirty="0" smtClean="0"/>
              <a:t>We in India are sitting on a goldmine of opportunity to harness solar energy in plenty and thus assure energy security for our billion people.</a:t>
            </a:r>
            <a:endParaRPr lang="en-US" dirty="0"/>
          </a:p>
        </p:txBody>
      </p:sp>
      <p:sp>
        <p:nvSpPr>
          <p:cNvPr id="8" name="TextBox 7"/>
          <p:cNvSpPr txBox="1"/>
          <p:nvPr/>
        </p:nvSpPr>
        <p:spPr>
          <a:xfrm>
            <a:off x="3126341" y="2749130"/>
            <a:ext cx="5400600" cy="1200329"/>
          </a:xfrm>
          <a:prstGeom prst="rect">
            <a:avLst/>
          </a:prstGeom>
          <a:noFill/>
        </p:spPr>
        <p:txBody>
          <a:bodyPr wrap="square" rtlCol="0">
            <a:spAutoFit/>
          </a:bodyPr>
          <a:lstStyle/>
          <a:p>
            <a:pPr algn="just"/>
            <a:r>
              <a:rPr lang="en-US" b="1" dirty="0"/>
              <a:t>Solaris</a:t>
            </a:r>
            <a:r>
              <a:rPr lang="en-US" dirty="0"/>
              <a:t> is one of the most prestigious projects at DTU, a pioneer in the field of innovations. We aim to develop a new </a:t>
            </a:r>
            <a:r>
              <a:rPr lang="en-US" dirty="0" smtClean="0"/>
              <a:t>ages solar </a:t>
            </a:r>
            <a:r>
              <a:rPr lang="en-US" dirty="0"/>
              <a:t>car, thereby marking a new beginning in the field of solar automobile technology</a:t>
            </a:r>
            <a:r>
              <a:rPr lang="en-US" dirty="0" smtClean="0"/>
              <a:t>. </a:t>
            </a:r>
            <a:endParaRPr lang="en-US" dirty="0"/>
          </a:p>
        </p:txBody>
      </p:sp>
      <p:sp>
        <p:nvSpPr>
          <p:cNvPr id="9" name="TextBox 8"/>
          <p:cNvSpPr txBox="1"/>
          <p:nvPr/>
        </p:nvSpPr>
        <p:spPr>
          <a:xfrm>
            <a:off x="395536" y="4435371"/>
            <a:ext cx="8131405" cy="646331"/>
          </a:xfrm>
          <a:prstGeom prst="rect">
            <a:avLst/>
          </a:prstGeom>
          <a:noFill/>
        </p:spPr>
        <p:txBody>
          <a:bodyPr wrap="square" rtlCol="0">
            <a:spAutoFit/>
          </a:bodyPr>
          <a:lstStyle/>
          <a:p>
            <a:pPr algn="just"/>
            <a:r>
              <a:rPr lang="en-US" dirty="0"/>
              <a:t>The team Solaris of DTU is venturing into creating a new age solar vehicle to participate in the </a:t>
            </a:r>
            <a:r>
              <a:rPr lang="en-US" b="1" dirty="0"/>
              <a:t>North American solar challenge,  June- July 2014</a:t>
            </a:r>
            <a:r>
              <a:rPr lang="en-US" dirty="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1143000"/>
          </a:xfrm>
        </p:spPr>
        <p:txBody>
          <a:bodyPr>
            <a:normAutofit/>
          </a:bodyPr>
          <a:lstStyle/>
          <a:p>
            <a:pPr algn="l"/>
            <a:r>
              <a:rPr lang="en-US" sz="3200" b="1" dirty="0" smtClean="0">
                <a:solidFill>
                  <a:schemeClr val="bg2">
                    <a:lumMod val="75000"/>
                  </a:schemeClr>
                </a:solidFill>
                <a:latin typeface="Copperplate Gothic Bold" pitchFamily="34" charset="0"/>
                <a:ea typeface="Dotum" pitchFamily="34" charset="-127"/>
              </a:rPr>
              <a:t>ABOUT  US</a:t>
            </a:r>
            <a:endParaRPr lang="en-IN" sz="3200" b="1" dirty="0" smtClean="0">
              <a:solidFill>
                <a:schemeClr val="bg2">
                  <a:lumMod val="75000"/>
                </a:schemeClr>
              </a:solidFill>
              <a:latin typeface="Copperplate Gothic Bold" pitchFamily="34" charset="0"/>
              <a:ea typeface="Dotum" pitchFamily="34" charset="-127"/>
            </a:endParaRPr>
          </a:p>
        </p:txBody>
      </p:sp>
      <p:sp>
        <p:nvSpPr>
          <p:cNvPr id="9" name="Content Placeholder 8"/>
          <p:cNvSpPr>
            <a:spLocks noGrp="1"/>
          </p:cNvSpPr>
          <p:nvPr>
            <p:ph sz="quarter" idx="1"/>
          </p:nvPr>
        </p:nvSpPr>
        <p:spPr>
          <a:xfrm>
            <a:off x="457200" y="1600200"/>
            <a:ext cx="3898776" cy="4525963"/>
          </a:xfrm>
        </p:spPr>
        <p:txBody>
          <a:bodyPr>
            <a:normAutofit/>
          </a:bodyPr>
          <a:lstStyle/>
          <a:p>
            <a:pPr marL="0" indent="0" algn="just">
              <a:buNone/>
            </a:pPr>
            <a:r>
              <a:rPr lang="en-US" sz="1400" dirty="0" smtClean="0">
                <a:latin typeface="Dotum" pitchFamily="34" charset="-127"/>
                <a:ea typeface="Dotum" pitchFamily="34" charset="-127"/>
              </a:rPr>
              <a:t>Project Solaris is a recognized student-faculty run research project at Delhi Technological University (formerly Delhi College of Engineering) initiated in the year 2006. The Project aims at developing a highly efficient solar electric vehicle to provide a breakthrough in the application of solar technology to the transportation sector. Our prime goal is the development of an energy efficient passenger SEV suitable for Indian roads. Fuelled by its members’ passion for environment friendly and sustainable technologies, the team is dedicated to encourage the use of photovoltaic technology to meet the energy requirements of the future.</a:t>
            </a:r>
            <a:endParaRPr lang="en-IN" sz="1400" dirty="0">
              <a:latin typeface="Dotum" pitchFamily="34" charset="-127"/>
              <a:ea typeface="Dotum" pitchFamily="34" charset="-127"/>
            </a:endParaRPr>
          </a:p>
        </p:txBody>
      </p:sp>
      <p:pic>
        <p:nvPicPr>
          <p:cNvPr id="10" name="Picture 9" descr="308143_308521752494893_1003975453_n (1).jpg"/>
          <p:cNvPicPr>
            <a:picLocks noChangeAspect="1"/>
          </p:cNvPicPr>
          <p:nvPr/>
        </p:nvPicPr>
        <p:blipFill>
          <a:blip r:embed="rId2" cstate="print"/>
          <a:stretch>
            <a:fillRect/>
          </a:stretch>
        </p:blipFill>
        <p:spPr>
          <a:xfrm>
            <a:off x="4427984" y="1700808"/>
            <a:ext cx="4389107" cy="3291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554428_467665953247138_132504195_n.jpg"/>
          <p:cNvPicPr>
            <a:picLocks noChangeAspect="1"/>
          </p:cNvPicPr>
          <p:nvPr/>
        </p:nvPicPr>
        <p:blipFill>
          <a:blip r:embed="rId3" cstate="print"/>
          <a:stretch>
            <a:fillRect/>
          </a:stretch>
        </p:blipFill>
        <p:spPr>
          <a:xfrm>
            <a:off x="7524328" y="260648"/>
            <a:ext cx="1412776" cy="141277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8534400" cy="758952"/>
          </a:xfrm>
        </p:spPr>
        <p:txBody>
          <a:bodyPr>
            <a:normAutofit/>
          </a:bodyPr>
          <a:lstStyle/>
          <a:p>
            <a:pPr algn="l"/>
            <a:r>
              <a:rPr lang="en-US" sz="4000" dirty="0">
                <a:solidFill>
                  <a:srgbClr val="8CB8E0"/>
                </a:solidFill>
                <a:latin typeface="Copperplate Gothic Bold" pitchFamily="34" charset="0"/>
              </a:rPr>
              <a:t>MILESTONES</a:t>
            </a:r>
            <a:endParaRPr lang="en-IN" sz="4000" dirty="0">
              <a:solidFill>
                <a:srgbClr val="8CB8E0"/>
              </a:solidFill>
              <a:latin typeface="Copperplate Gothic Bold" pitchFamily="34" charset="0"/>
            </a:endParaRPr>
          </a:p>
        </p:txBody>
      </p:sp>
      <p:pic>
        <p:nvPicPr>
          <p:cNvPr id="6" name="Content Placeholder 5" descr="milestones.jpg"/>
          <p:cNvPicPr>
            <a:picLocks noGrp="1" noChangeAspect="1"/>
          </p:cNvPicPr>
          <p:nvPr>
            <p:ph idx="1"/>
          </p:nvPr>
        </p:nvPicPr>
        <p:blipFill>
          <a:blip r:embed="rId2" cstate="print"/>
          <a:stretch>
            <a:fillRect/>
          </a:stretch>
        </p:blipFill>
        <p:spPr>
          <a:xfrm>
            <a:off x="0" y="1988840"/>
            <a:ext cx="9144000" cy="3600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9712" y="332656"/>
            <a:ext cx="6712424" cy="758952"/>
          </a:xfrm>
        </p:spPr>
        <p:txBody>
          <a:bodyPr>
            <a:normAutofit/>
          </a:bodyPr>
          <a:lstStyle/>
          <a:p>
            <a:r>
              <a:rPr lang="en-US" sz="2600" dirty="0" smtClean="0">
                <a:latin typeface="Copperplate Gothic Bold" pitchFamily="34" charset="0"/>
              </a:rPr>
              <a:t>North American Solar Challenge</a:t>
            </a:r>
            <a:endParaRPr lang="en-IN" sz="2600" dirty="0">
              <a:latin typeface="Copperplate Gothic Bold" pitchFamily="34" charset="0"/>
            </a:endParaRPr>
          </a:p>
        </p:txBody>
      </p:sp>
      <p:pic>
        <p:nvPicPr>
          <p:cNvPr id="7" name="Content Placeholder 6" descr="DART.png"/>
          <p:cNvPicPr>
            <a:picLocks noGrp="1" noChangeAspect="1"/>
          </p:cNvPicPr>
          <p:nvPr>
            <p:ph sz="quarter" idx="1"/>
          </p:nvPr>
        </p:nvPicPr>
        <p:blipFill>
          <a:blip r:embed="rId2" cstate="print"/>
          <a:stretch>
            <a:fillRect/>
          </a:stretch>
        </p:blipFill>
        <p:spPr>
          <a:xfrm>
            <a:off x="611560" y="332656"/>
            <a:ext cx="1240644" cy="936104"/>
          </a:xfrm>
        </p:spPr>
      </p:pic>
      <p:sp>
        <p:nvSpPr>
          <p:cNvPr id="11" name="TextBox 10"/>
          <p:cNvSpPr txBox="1"/>
          <p:nvPr/>
        </p:nvSpPr>
        <p:spPr>
          <a:xfrm>
            <a:off x="4211960" y="1700808"/>
            <a:ext cx="4644008" cy="3970318"/>
          </a:xfrm>
          <a:prstGeom prst="rect">
            <a:avLst/>
          </a:prstGeom>
          <a:noFill/>
        </p:spPr>
        <p:txBody>
          <a:bodyPr wrap="square" rtlCol="0">
            <a:spAutoFit/>
          </a:bodyPr>
          <a:lstStyle/>
          <a:p>
            <a:pPr algn="just"/>
            <a:r>
              <a:rPr lang="en-US" dirty="0" smtClean="0">
                <a:latin typeface="Dotum" pitchFamily="34" charset="-127"/>
                <a:ea typeface="Dotum" pitchFamily="34" charset="-127"/>
              </a:rPr>
              <a:t>The American Solar Challenge is a competition to design build and Solar powered cars in a cross-country time/distance rally event. Teams compete over a 1200 to 1800 mile course between multiple cities across the country. The event has had over two decades of </a:t>
            </a:r>
            <a:r>
              <a:rPr lang="en-US" dirty="0" err="1" smtClean="0">
                <a:latin typeface="Dotum" pitchFamily="34" charset="-127"/>
                <a:ea typeface="Dotum" pitchFamily="34" charset="-127"/>
              </a:rPr>
              <a:t>organised</a:t>
            </a:r>
            <a:r>
              <a:rPr lang="en-US" dirty="0" smtClean="0">
                <a:latin typeface="Dotum" pitchFamily="34" charset="-127"/>
                <a:ea typeface="Dotum" pitchFamily="34" charset="-127"/>
              </a:rPr>
              <a:t> events in North America.</a:t>
            </a:r>
            <a:endParaRPr lang="en-US" dirty="0" smtClean="0"/>
          </a:p>
          <a:p>
            <a:endParaRPr lang="en-US" dirty="0"/>
          </a:p>
          <a:p>
            <a:endParaRPr lang="en-US" dirty="0" smtClean="0"/>
          </a:p>
          <a:p>
            <a:endParaRPr lang="en-US" dirty="0"/>
          </a:p>
          <a:p>
            <a:endParaRPr lang="en-US" dirty="0" smtClean="0"/>
          </a:p>
          <a:p>
            <a:endParaRPr lang="en-IN" dirty="0"/>
          </a:p>
        </p:txBody>
      </p:sp>
      <p:sp>
        <p:nvSpPr>
          <p:cNvPr id="2" name="TextBox 1"/>
          <p:cNvSpPr txBox="1"/>
          <p:nvPr/>
        </p:nvSpPr>
        <p:spPr>
          <a:xfrm>
            <a:off x="755576" y="1916832"/>
            <a:ext cx="2520280" cy="369332"/>
          </a:xfrm>
          <a:prstGeom prst="rect">
            <a:avLst/>
          </a:prstGeom>
          <a:noFill/>
        </p:spPr>
        <p:txBody>
          <a:bodyPr wrap="square" rtlCol="0">
            <a:spAutoFit/>
          </a:bodyPr>
          <a:lstStyle/>
          <a:p>
            <a:r>
              <a:rPr lang="en-IN" dirty="0" smtClean="0"/>
              <a:t>June-July, 2014</a:t>
            </a:r>
            <a:endParaRPr lang="en-IN"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515" y="3429000"/>
            <a:ext cx="3809524" cy="185424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accent1">
                    <a:lumMod val="60000"/>
                    <a:lumOff val="40000"/>
                  </a:schemeClr>
                </a:solidFill>
                <a:latin typeface="Copperplate Gothic Bold" pitchFamily="34" charset="0"/>
              </a:rPr>
              <a:t>The Route Map</a:t>
            </a:r>
            <a:endParaRPr lang="en-IN" sz="3600" dirty="0">
              <a:solidFill>
                <a:schemeClr val="accent1">
                  <a:lumMod val="60000"/>
                  <a:lumOff val="40000"/>
                </a:schemeClr>
              </a:solidFill>
              <a:latin typeface="Copperplate Gothic Bold"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412776"/>
            <a:ext cx="4608512"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29600" cy="1143000"/>
          </a:xfrm>
        </p:spPr>
        <p:txBody>
          <a:bodyPr/>
          <a:lstStyle/>
          <a:p>
            <a:pPr algn="l"/>
            <a:r>
              <a:rPr lang="en-US" sz="2800" b="1" dirty="0" smtClean="0">
                <a:solidFill>
                  <a:schemeClr val="tx2">
                    <a:lumMod val="40000"/>
                    <a:lumOff val="60000"/>
                  </a:schemeClr>
                </a:solidFill>
                <a:latin typeface="Copperplate Gothic Light" pitchFamily="34" charset="0"/>
              </a:rPr>
              <a:t>BODY  DESIGN  OVERVIEW</a:t>
            </a:r>
            <a:endParaRPr lang="en-IN" sz="2800" b="1" dirty="0">
              <a:solidFill>
                <a:schemeClr val="tx2">
                  <a:lumMod val="40000"/>
                  <a:lumOff val="60000"/>
                </a:schemeClr>
              </a:solidFill>
              <a:latin typeface="Copperplate Gothic Light" pitchFamily="34" charset="0"/>
            </a:endParaRPr>
          </a:p>
        </p:txBody>
      </p:sp>
      <p:pic>
        <p:nvPicPr>
          <p:cNvPr id="4" name="Content Placeholder 3" descr="mech overview.jpg"/>
          <p:cNvPicPr>
            <a:picLocks noGrp="1" noChangeAspect="1"/>
          </p:cNvPicPr>
          <p:nvPr>
            <p:ph idx="1"/>
          </p:nvPr>
        </p:nvPicPr>
        <p:blipFill>
          <a:blip r:embed="rId2" cstate="print"/>
          <a:stretch>
            <a:fillRect/>
          </a:stretch>
        </p:blipFill>
        <p:spPr>
          <a:xfrm>
            <a:off x="0" y="1268760"/>
            <a:ext cx="9144000" cy="5257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solidFill>
                  <a:schemeClr val="tx2">
                    <a:lumMod val="40000"/>
                    <a:lumOff val="60000"/>
                  </a:schemeClr>
                </a:solidFill>
                <a:latin typeface="Copperplate Gothic Light" pitchFamily="34" charset="0"/>
              </a:rPr>
              <a:t>POWER  FLOW  DIAGRAM</a:t>
            </a:r>
            <a:endParaRPr lang="en-IN" sz="2800" b="1" dirty="0">
              <a:solidFill>
                <a:schemeClr val="tx2">
                  <a:lumMod val="40000"/>
                  <a:lumOff val="60000"/>
                </a:schemeClr>
              </a:solidFill>
              <a:latin typeface="Copperplate Gothic Light" pitchFamily="34" charset="0"/>
            </a:endParaRPr>
          </a:p>
        </p:txBody>
      </p:sp>
      <p:pic>
        <p:nvPicPr>
          <p:cNvPr id="6" name="Content Placeholder 5" descr="panels.png"/>
          <p:cNvPicPr>
            <a:picLocks noGrp="1" noChangeAspect="1"/>
          </p:cNvPicPr>
          <p:nvPr>
            <p:ph idx="1"/>
          </p:nvPr>
        </p:nvPicPr>
        <p:blipFill>
          <a:blip r:embed="rId2" cstate="print"/>
          <a:stretch>
            <a:fillRect/>
          </a:stretch>
        </p:blipFill>
        <p:spPr>
          <a:xfrm>
            <a:off x="0" y="1124744"/>
            <a:ext cx="9144000" cy="504056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229600" cy="1143000"/>
          </a:xfrm>
        </p:spPr>
        <p:txBody>
          <a:bodyPr>
            <a:normAutofit/>
          </a:bodyPr>
          <a:lstStyle/>
          <a:p>
            <a:pPr algn="l"/>
            <a:r>
              <a:rPr lang="en-US" sz="2300" b="1" dirty="0" smtClean="0">
                <a:solidFill>
                  <a:schemeClr val="tx2">
                    <a:lumMod val="40000"/>
                    <a:lumOff val="60000"/>
                  </a:schemeClr>
                </a:solidFill>
                <a:latin typeface="Copperplate Gothic Light" pitchFamily="34" charset="0"/>
              </a:rPr>
              <a:t>AUXILIARY AND TELEMETRY SYSTEMS OVERVIEW</a:t>
            </a:r>
            <a:endParaRPr lang="en-IN" sz="2300" b="1" dirty="0">
              <a:solidFill>
                <a:schemeClr val="tx2">
                  <a:lumMod val="40000"/>
                  <a:lumOff val="60000"/>
                </a:schemeClr>
              </a:solidFill>
              <a:latin typeface="Copperplate Gothic Light" pitchFamily="34" charset="0"/>
            </a:endParaRPr>
          </a:p>
        </p:txBody>
      </p:sp>
      <p:pic>
        <p:nvPicPr>
          <p:cNvPr id="4" name="Content Placeholder 3" descr="AUXITELE.png"/>
          <p:cNvPicPr>
            <a:picLocks noGrp="1" noChangeAspect="1"/>
          </p:cNvPicPr>
          <p:nvPr>
            <p:ph idx="1"/>
          </p:nvPr>
        </p:nvPicPr>
        <p:blipFill>
          <a:blip r:embed="rId2" cstate="print"/>
          <a:stretch>
            <a:fillRect/>
          </a:stretch>
        </p:blipFill>
        <p:spPr>
          <a:xfrm>
            <a:off x="0" y="1966137"/>
            <a:ext cx="9144000" cy="489186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863</TotalTime>
  <Words>850</Words>
  <Application>Microsoft Office PowerPoint</Application>
  <PresentationFormat>On-screen Show (4:3)</PresentationFormat>
  <Paragraphs>141</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Civic</vt:lpstr>
      <vt:lpstr>Office Theme</vt:lpstr>
      <vt:lpstr>PowerPoint Presentation</vt:lpstr>
      <vt:lpstr>Message from Vice Chancellor, DTU </vt:lpstr>
      <vt:lpstr>ABOUT  US</vt:lpstr>
      <vt:lpstr>MILESTONES</vt:lpstr>
      <vt:lpstr>North American Solar Challenge</vt:lpstr>
      <vt:lpstr>The Route Map</vt:lpstr>
      <vt:lpstr>BODY  DESIGN  OVERVIEW</vt:lpstr>
      <vt:lpstr>POWER  FLOW  DIAGRAM</vt:lpstr>
      <vt:lpstr>AUXILIARY AND TELEMETRY SYSTEMS OVERVIEW</vt:lpstr>
      <vt:lpstr>Body  Design  Simulations</vt:lpstr>
      <vt:lpstr>CHASSIS  DESIGN  OVERVIEW</vt:lpstr>
      <vt:lpstr>Why Collaborate with us?</vt:lpstr>
      <vt:lpstr>PowerPoint Presentation</vt:lpstr>
      <vt:lpstr>PowerPoint Presentation</vt:lpstr>
      <vt:lpstr>Our Team</vt:lpstr>
      <vt:lpstr>Our Past Sponsors</vt:lpstr>
      <vt:lpstr>Special Thanks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Anurag</dc:creator>
  <cp:lastModifiedBy>Prashant Kumar</cp:lastModifiedBy>
  <cp:revision>85</cp:revision>
  <dcterms:created xsi:type="dcterms:W3CDTF">2013-05-03T10:16:11Z</dcterms:created>
  <dcterms:modified xsi:type="dcterms:W3CDTF">2013-07-26T20:56:38Z</dcterms:modified>
</cp:coreProperties>
</file>